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1"/>
  </p:notesMasterIdLst>
  <p:sldIdLst>
    <p:sldId id="256" r:id="rId2"/>
    <p:sldId id="311" r:id="rId3"/>
    <p:sldId id="312" r:id="rId4"/>
    <p:sldId id="313" r:id="rId5"/>
    <p:sldId id="315" r:id="rId6"/>
    <p:sldId id="316" r:id="rId7"/>
    <p:sldId id="420" r:id="rId8"/>
    <p:sldId id="412" r:id="rId9"/>
    <p:sldId id="443" r:id="rId10"/>
    <p:sldId id="382" r:id="rId11"/>
    <p:sldId id="317" r:id="rId12"/>
    <p:sldId id="318" r:id="rId13"/>
    <p:sldId id="319" r:id="rId14"/>
    <p:sldId id="421" r:id="rId15"/>
    <p:sldId id="430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83" r:id="rId27"/>
    <p:sldId id="330" r:id="rId28"/>
    <p:sldId id="445" r:id="rId29"/>
    <p:sldId id="331" r:id="rId30"/>
    <p:sldId id="384" r:id="rId31"/>
    <p:sldId id="332" r:id="rId32"/>
    <p:sldId id="333" r:id="rId33"/>
    <p:sldId id="335" r:id="rId34"/>
    <p:sldId id="334" r:id="rId35"/>
    <p:sldId id="336" r:id="rId36"/>
    <p:sldId id="337" r:id="rId37"/>
    <p:sldId id="363" r:id="rId38"/>
    <p:sldId id="362" r:id="rId39"/>
    <p:sldId id="364" r:id="rId40"/>
    <p:sldId id="338" r:id="rId41"/>
    <p:sldId id="365" r:id="rId42"/>
    <p:sldId id="525" r:id="rId43"/>
    <p:sldId id="526" r:id="rId44"/>
    <p:sldId id="370" r:id="rId45"/>
    <p:sldId id="366" r:id="rId46"/>
    <p:sldId id="374" r:id="rId47"/>
    <p:sldId id="367" r:id="rId48"/>
    <p:sldId id="373" r:id="rId49"/>
    <p:sldId id="371" r:id="rId50"/>
    <p:sldId id="369" r:id="rId51"/>
    <p:sldId id="375" r:id="rId52"/>
    <p:sldId id="444" r:id="rId53"/>
    <p:sldId id="381" r:id="rId54"/>
    <p:sldId id="376" r:id="rId55"/>
    <p:sldId id="378" r:id="rId56"/>
    <p:sldId id="379" r:id="rId57"/>
    <p:sldId id="380" r:id="rId58"/>
    <p:sldId id="340" r:id="rId59"/>
    <p:sldId id="386" r:id="rId60"/>
    <p:sldId id="387" r:id="rId61"/>
    <p:sldId id="527" r:id="rId62"/>
    <p:sldId id="388" r:id="rId63"/>
    <p:sldId id="385" r:id="rId64"/>
    <p:sldId id="389" r:id="rId65"/>
    <p:sldId id="390" r:id="rId66"/>
    <p:sldId id="391" r:id="rId67"/>
    <p:sldId id="393" r:id="rId68"/>
    <p:sldId id="396" r:id="rId69"/>
    <p:sldId id="392" r:id="rId70"/>
    <p:sldId id="398" r:id="rId71"/>
    <p:sldId id="397" r:id="rId72"/>
    <p:sldId id="341" r:id="rId73"/>
    <p:sldId id="410" r:id="rId74"/>
    <p:sldId id="399" r:id="rId75"/>
    <p:sldId id="400" r:id="rId76"/>
    <p:sldId id="401" r:id="rId77"/>
    <p:sldId id="523" r:id="rId78"/>
    <p:sldId id="524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11" r:id="rId87"/>
    <p:sldId id="413" r:id="rId88"/>
    <p:sldId id="414" r:id="rId89"/>
    <p:sldId id="415" r:id="rId90"/>
    <p:sldId id="416" r:id="rId91"/>
    <p:sldId id="417" r:id="rId92"/>
    <p:sldId id="345" r:id="rId93"/>
    <p:sldId id="394" r:id="rId94"/>
    <p:sldId id="531" r:id="rId95"/>
    <p:sldId id="530" r:id="rId96"/>
    <p:sldId id="532" r:id="rId97"/>
    <p:sldId id="533" r:id="rId98"/>
    <p:sldId id="534" r:id="rId99"/>
    <p:sldId id="418" r:id="rId100"/>
    <p:sldId id="419" r:id="rId101"/>
    <p:sldId id="426" r:id="rId102"/>
    <p:sldId id="425" r:id="rId103"/>
    <p:sldId id="429" r:id="rId104"/>
    <p:sldId id="427" r:id="rId105"/>
    <p:sldId id="428" r:id="rId106"/>
    <p:sldId id="423" r:id="rId107"/>
    <p:sldId id="347" r:id="rId108"/>
    <p:sldId id="348" r:id="rId109"/>
    <p:sldId id="349" r:id="rId110"/>
    <p:sldId id="433" r:id="rId111"/>
    <p:sldId id="528" r:id="rId112"/>
    <p:sldId id="432" r:id="rId113"/>
    <p:sldId id="434" r:id="rId114"/>
    <p:sldId id="257" r:id="rId115"/>
    <p:sldId id="436" r:id="rId116"/>
    <p:sldId id="435" r:id="rId117"/>
    <p:sldId id="437" r:id="rId118"/>
    <p:sldId id="438" r:id="rId119"/>
    <p:sldId id="439" r:id="rId120"/>
    <p:sldId id="353" r:id="rId121"/>
    <p:sldId id="440" r:id="rId122"/>
    <p:sldId id="441" r:id="rId123"/>
    <p:sldId id="447" r:id="rId124"/>
    <p:sldId id="442" r:id="rId125"/>
    <p:sldId id="446" r:id="rId126"/>
    <p:sldId id="448" r:id="rId127"/>
    <p:sldId id="449" r:id="rId128"/>
    <p:sldId id="450" r:id="rId129"/>
    <p:sldId id="529" r:id="rId130"/>
    <p:sldId id="519" r:id="rId131"/>
    <p:sldId id="518" r:id="rId132"/>
    <p:sldId id="451" r:id="rId133"/>
    <p:sldId id="452" r:id="rId134"/>
    <p:sldId id="453" r:id="rId135"/>
    <p:sldId id="454" r:id="rId136"/>
    <p:sldId id="455" r:id="rId137"/>
    <p:sldId id="356" r:id="rId138"/>
    <p:sldId id="456" r:id="rId139"/>
    <p:sldId id="457" r:id="rId140"/>
    <p:sldId id="458" r:id="rId141"/>
    <p:sldId id="459" r:id="rId142"/>
    <p:sldId id="357" r:id="rId143"/>
    <p:sldId id="460" r:id="rId144"/>
    <p:sldId id="358" r:id="rId145"/>
    <p:sldId id="461" r:id="rId146"/>
    <p:sldId id="462" r:id="rId147"/>
    <p:sldId id="463" r:id="rId148"/>
    <p:sldId id="464" r:id="rId149"/>
    <p:sldId id="465" r:id="rId150"/>
    <p:sldId id="466" r:id="rId151"/>
    <p:sldId id="467" r:id="rId152"/>
    <p:sldId id="469" r:id="rId153"/>
    <p:sldId id="470" r:id="rId154"/>
    <p:sldId id="359" r:id="rId155"/>
    <p:sldId id="472" r:id="rId156"/>
    <p:sldId id="471" r:id="rId157"/>
    <p:sldId id="473" r:id="rId158"/>
    <p:sldId id="474" r:id="rId159"/>
    <p:sldId id="475" r:id="rId160"/>
    <p:sldId id="476" r:id="rId161"/>
    <p:sldId id="477" r:id="rId162"/>
    <p:sldId id="478" r:id="rId163"/>
    <p:sldId id="479" r:id="rId164"/>
    <p:sldId id="480" r:id="rId165"/>
    <p:sldId id="481" r:id="rId166"/>
    <p:sldId id="468" r:id="rId167"/>
    <p:sldId id="259" r:id="rId168"/>
    <p:sldId id="260" r:id="rId169"/>
    <p:sldId id="274" r:id="rId170"/>
    <p:sldId id="276" r:id="rId171"/>
    <p:sldId id="482" r:id="rId172"/>
    <p:sldId id="494" r:id="rId173"/>
    <p:sldId id="495" r:id="rId174"/>
    <p:sldId id="496" r:id="rId175"/>
    <p:sldId id="497" r:id="rId176"/>
    <p:sldId id="502" r:id="rId177"/>
    <p:sldId id="499" r:id="rId178"/>
    <p:sldId id="522" r:id="rId179"/>
    <p:sldId id="520" r:id="rId1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5085" autoAdjust="0"/>
  </p:normalViewPr>
  <p:slideViewPr>
    <p:cSldViewPr>
      <p:cViewPr>
        <p:scale>
          <a:sx n="68" d="100"/>
          <a:sy n="68" d="100"/>
        </p:scale>
        <p:origin x="-122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9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0276A-6079-4FF3-9635-C597474031B0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08C5D-D1F7-457C-813D-C3B0BE33B9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Developing-</a:t>
            </a:r>
            <a:r>
              <a:rPr lang="en-US" baseline="0" dirty="0" smtClean="0"/>
              <a:t> Long standing RHD- </a:t>
            </a:r>
            <a:r>
              <a:rPr lang="en-US" baseline="0" dirty="0" err="1" smtClean="0"/>
              <a:t>Subacute</a:t>
            </a:r>
            <a:r>
              <a:rPr lang="en-US" baseline="0" dirty="0" smtClean="0"/>
              <a:t> course- </a:t>
            </a:r>
            <a:r>
              <a:rPr lang="en-US" baseline="0" dirty="0" err="1" smtClean="0"/>
              <a:t>S.viridans</a:t>
            </a:r>
            <a:endParaRPr lang="en-US" baseline="0" dirty="0" smtClean="0"/>
          </a:p>
          <a:p>
            <a:r>
              <a:rPr lang="en-US" baseline="0" dirty="0" smtClean="0"/>
              <a:t>Developed – </a:t>
            </a:r>
            <a:r>
              <a:rPr lang="en-US" baseline="0" dirty="0" err="1" smtClean="0"/>
              <a:t>prev</a:t>
            </a:r>
            <a:r>
              <a:rPr lang="en-US" baseline="0" dirty="0" smtClean="0"/>
              <a:t> Health care exposure-Acute IE- </a:t>
            </a:r>
            <a:r>
              <a:rPr lang="en-US" baseline="0" dirty="0" err="1" smtClean="0"/>
              <a:t>S.aureus</a:t>
            </a:r>
            <a:r>
              <a:rPr lang="en-US" baseline="0" dirty="0" smtClean="0"/>
              <a:t>- metastatic infection-worse outcome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Leukemia, DM, SABE, HIV</a:t>
            </a:r>
            <a:r>
              <a:rPr lang="en-US" baseline="0" dirty="0" smtClean="0"/>
              <a:t> retinopathy pernicious anemia, Retinal </a:t>
            </a:r>
            <a:r>
              <a:rPr lang="en-US" baseline="0" dirty="0" err="1" smtClean="0"/>
              <a:t>Ischameia</a:t>
            </a:r>
            <a:r>
              <a:rPr lang="en-US" baseline="0" dirty="0" smtClean="0"/>
              <a:t>, SLE</a:t>
            </a:r>
          </a:p>
          <a:p>
            <a:r>
              <a:rPr lang="en-US" baseline="0" dirty="0" smtClean="0"/>
              <a:t>Osler nodes and </a:t>
            </a:r>
            <a:r>
              <a:rPr lang="en-US" baseline="0" dirty="0" err="1" smtClean="0"/>
              <a:t>roth</a:t>
            </a:r>
            <a:r>
              <a:rPr lang="en-US" baseline="0" dirty="0" smtClean="0"/>
              <a:t> spots seen in other disorders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Marantic</a:t>
            </a:r>
            <a:r>
              <a:rPr lang="en-US" dirty="0" smtClean="0"/>
              <a:t> - wasting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Pathologic  GOLD STD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Negative pre Value of 2 </a:t>
            </a:r>
            <a:r>
              <a:rPr lang="en-US" dirty="0" err="1" smtClean="0"/>
              <a:t>succesful</a:t>
            </a:r>
            <a:r>
              <a:rPr lang="en-US" dirty="0" smtClean="0"/>
              <a:t> TEE ~ 98%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 low risk or high risk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regimens employed in the treatment of IE is based on randomized trials in small no(dozens) of patients</a:t>
            </a:r>
          </a:p>
          <a:p>
            <a:r>
              <a:rPr lang="en-US" dirty="0" smtClean="0"/>
              <a:t>Most of the regimens are based on consensus opinion promulgated by variety of societies and associations across the globe.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</a:t>
            </a:r>
            <a:r>
              <a:rPr lang="en-US" baseline="0" dirty="0" smtClean="0"/>
              <a:t> for this is organisms in infected vegetations once they reach high concentration </a:t>
            </a:r>
            <a:r>
              <a:rPr lang="en-US" baseline="0" dirty="0" err="1" smtClean="0"/>
              <a:t>downregulate</a:t>
            </a:r>
            <a:r>
              <a:rPr lang="en-US" baseline="0" dirty="0" smtClean="0"/>
              <a:t> the metabolism of drug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Minor criteria in Mod Duke`s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Hypersentivity</a:t>
            </a:r>
            <a:r>
              <a:rPr lang="en-US" dirty="0" smtClean="0"/>
              <a:t> 1-10%</a:t>
            </a:r>
            <a:r>
              <a:rPr lang="en-US" baseline="0" dirty="0" smtClean="0"/>
              <a:t>  </a:t>
            </a:r>
            <a:r>
              <a:rPr lang="en-US" dirty="0" smtClean="0"/>
              <a:t>Anaphylaxis 1-4 per 1 </a:t>
            </a:r>
            <a:r>
              <a:rPr lang="en-US" dirty="0" err="1" smtClean="0"/>
              <a:t>lakh</a:t>
            </a:r>
            <a:endParaRPr lang="en-US" dirty="0" smtClean="0"/>
          </a:p>
          <a:p>
            <a:r>
              <a:rPr lang="en-US" baseline="0" dirty="0" err="1" smtClean="0"/>
              <a:t>Jarisch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herxeimer</a:t>
            </a:r>
            <a:r>
              <a:rPr lang="en-US" baseline="0" dirty="0" smtClean="0"/>
              <a:t> reaction in </a:t>
            </a:r>
            <a:r>
              <a:rPr lang="en-US" baseline="0" dirty="0" err="1" smtClean="0"/>
              <a:t>syphylis</a:t>
            </a:r>
            <a:r>
              <a:rPr lang="en-US" baseline="0" dirty="0" smtClean="0"/>
              <a:t> fever, lesions get exacerbated, vascular collapse 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 release of </a:t>
            </a:r>
            <a:r>
              <a:rPr lang="en-US" baseline="0" dirty="0" err="1" smtClean="0"/>
              <a:t>spirochetal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lytic</a:t>
            </a:r>
            <a:r>
              <a:rPr lang="en-US" baseline="0" dirty="0" smtClean="0"/>
              <a:t> products</a:t>
            </a:r>
          </a:p>
          <a:p>
            <a:r>
              <a:rPr lang="en-US" baseline="0" dirty="0" smtClean="0"/>
              <a:t>Doesn’t recur so no need to interrupt 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Trough&gt;2 </a:t>
            </a:r>
            <a:r>
              <a:rPr lang="en-US" baseline="0" dirty="0" err="1" smtClean="0"/>
              <a:t>otoxicity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cochlear damage is permanent loss – neural </a:t>
            </a:r>
            <a:r>
              <a:rPr lang="en-US" baseline="0" dirty="0" err="1" smtClean="0"/>
              <a:t>degn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tinitus</a:t>
            </a:r>
            <a:r>
              <a:rPr lang="en-US" baseline="0" dirty="0" smtClean="0"/>
              <a:t> may disappear freq loss persists high&gt;low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Vestibular damage reversible depends on extent of initial </a:t>
            </a:r>
            <a:r>
              <a:rPr lang="en-US" baseline="0" dirty="0" err="1" smtClean="0"/>
              <a:t>dmage</a:t>
            </a:r>
            <a:r>
              <a:rPr lang="en-US" baseline="0" dirty="0" smtClean="0"/>
              <a:t> recovery 1-2 years and incomplete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Permanent</a:t>
            </a:r>
            <a:r>
              <a:rPr lang="en-US" baseline="0" dirty="0" smtClean="0"/>
              <a:t> nerve deafness</a:t>
            </a:r>
          </a:p>
          <a:p>
            <a:r>
              <a:rPr lang="en-US" baseline="0" dirty="0" smtClean="0"/>
              <a:t>Dose related </a:t>
            </a:r>
            <a:r>
              <a:rPr lang="en-US" baseline="0" dirty="0" err="1" smtClean="0"/>
              <a:t>nephrotoxicity</a:t>
            </a:r>
            <a:endParaRPr lang="en-US" baseline="0" dirty="0" smtClean="0"/>
          </a:p>
          <a:p>
            <a:r>
              <a:rPr lang="en-US" baseline="0" dirty="0" smtClean="0"/>
              <a:t>Fever flushing </a:t>
            </a:r>
            <a:r>
              <a:rPr lang="en-US" baseline="0" dirty="0" err="1" smtClean="0"/>
              <a:t>urticaria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redman</a:t>
            </a:r>
            <a:r>
              <a:rPr lang="en-US" baseline="0" dirty="0" smtClean="0"/>
              <a:t>-  </a:t>
            </a:r>
            <a:r>
              <a:rPr lang="en-US" baseline="0" dirty="0" err="1" smtClean="0"/>
              <a:t>cipro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teico</a:t>
            </a:r>
            <a:r>
              <a:rPr lang="en-US" baseline="0" dirty="0" smtClean="0"/>
              <a:t> amp b </a:t>
            </a:r>
            <a:r>
              <a:rPr lang="en-US" baseline="0" dirty="0" err="1" smtClean="0"/>
              <a:t>rifampicin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Ceftaroline</a:t>
            </a:r>
            <a:r>
              <a:rPr lang="en-US" dirty="0" smtClean="0"/>
              <a:t> 600mg iv q12 over 1 hr infusion</a:t>
            </a:r>
          </a:p>
          <a:p>
            <a:r>
              <a:rPr lang="en-US" dirty="0" smtClean="0"/>
              <a:t>Documented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invivo</a:t>
            </a:r>
            <a:r>
              <a:rPr lang="en-US" baseline="0" dirty="0" smtClean="0"/>
              <a:t> against MRSA and </a:t>
            </a:r>
            <a:r>
              <a:rPr lang="en-US" baseline="0" dirty="0" err="1" smtClean="0"/>
              <a:t>invitro</a:t>
            </a:r>
            <a:r>
              <a:rPr lang="en-US" baseline="0" dirty="0" smtClean="0"/>
              <a:t> against VRSA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Rifampicin</a:t>
            </a:r>
            <a:r>
              <a:rPr lang="en-US" dirty="0" smtClean="0"/>
              <a:t> 3-5 days,</a:t>
            </a:r>
            <a:r>
              <a:rPr lang="en-US" baseline="0" dirty="0" smtClean="0"/>
              <a:t> antagonistic effect against </a:t>
            </a:r>
            <a:r>
              <a:rPr lang="en-US" baseline="0" dirty="0" err="1" smtClean="0"/>
              <a:t>planktonic</a:t>
            </a:r>
            <a:r>
              <a:rPr lang="en-US" baseline="0" dirty="0" smtClean="0"/>
              <a:t> or replicating bacteria once these </a:t>
            </a:r>
            <a:r>
              <a:rPr lang="en-US" baseline="0" dirty="0" err="1" smtClean="0"/>
              <a:t>bacteremia</a:t>
            </a:r>
            <a:r>
              <a:rPr lang="en-US" baseline="0" dirty="0" smtClean="0"/>
              <a:t> is cleared synergistic activity seen against </a:t>
            </a:r>
            <a:r>
              <a:rPr lang="en-US" baseline="0" dirty="0" err="1" smtClean="0"/>
              <a:t>biofilm</a:t>
            </a:r>
            <a:r>
              <a:rPr lang="en-US" baseline="0" dirty="0" smtClean="0"/>
              <a:t> bacteria…….. Evidence poor but std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Difficult to complete regimen without </a:t>
            </a:r>
            <a:r>
              <a:rPr lang="en-US" dirty="0" err="1" smtClean="0"/>
              <a:t>nephrotoxicity</a:t>
            </a:r>
            <a:r>
              <a:rPr lang="en-US" dirty="0" smtClean="0"/>
              <a:t> or </a:t>
            </a:r>
            <a:r>
              <a:rPr lang="en-US" dirty="0" err="1" smtClean="0"/>
              <a:t>ototoxicity</a:t>
            </a:r>
            <a:r>
              <a:rPr lang="en-US" dirty="0" smtClean="0"/>
              <a:t> or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 B 50mg via</a:t>
            </a:r>
            <a:r>
              <a:rPr lang="en-US" baseline="0" dirty="0" smtClean="0"/>
              <a:t>l - </a:t>
            </a:r>
            <a:r>
              <a:rPr lang="en-US" dirty="0" smtClean="0"/>
              <a:t>10ml suspension diluted to 500ml in glucose solution not saline</a:t>
            </a:r>
          </a:p>
          <a:p>
            <a:r>
              <a:rPr lang="en-US" dirty="0" smtClean="0"/>
              <a:t>1mg over 20min as test dose if no </a:t>
            </a:r>
            <a:r>
              <a:rPr lang="en-US" dirty="0" err="1" smtClean="0"/>
              <a:t>rctn</a:t>
            </a:r>
            <a:r>
              <a:rPr lang="en-US" dirty="0" smtClean="0"/>
              <a:t> 0.3mg/kg over 4-8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algn="l"/>
            <a:r>
              <a:rPr lang="en-US" sz="2400" dirty="0" smtClean="0"/>
              <a:t>EMERGENCY – Within 24 hours</a:t>
            </a:r>
          </a:p>
          <a:p>
            <a:pPr lvl="1" algn="l"/>
            <a:r>
              <a:rPr lang="en-US" sz="2400" dirty="0" smtClean="0"/>
              <a:t>URGENT – Within Few days</a:t>
            </a:r>
          </a:p>
          <a:p>
            <a:pPr lvl="1" algn="l"/>
            <a:r>
              <a:rPr lang="en-US" sz="2400" dirty="0" smtClean="0"/>
              <a:t>ELECTIVE – after 1-2 weeks of Antibiotic Therapy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Photochromogens</a:t>
            </a:r>
            <a:r>
              <a:rPr lang="en-US" dirty="0" smtClean="0"/>
              <a:t>, </a:t>
            </a:r>
            <a:r>
              <a:rPr lang="en-US" dirty="0" err="1" smtClean="0"/>
              <a:t>scotochromogens</a:t>
            </a:r>
            <a:r>
              <a:rPr lang="en-US" dirty="0" smtClean="0"/>
              <a:t>, non </a:t>
            </a:r>
            <a:r>
              <a:rPr lang="en-US" dirty="0" err="1" smtClean="0"/>
              <a:t>photochroomogens</a:t>
            </a:r>
            <a:r>
              <a:rPr lang="en-US" dirty="0" smtClean="0"/>
              <a:t>, rapid growers</a:t>
            </a:r>
          </a:p>
          <a:p>
            <a:r>
              <a:rPr lang="en-US" dirty="0" smtClean="0"/>
              <a:t>MAC, </a:t>
            </a:r>
            <a:r>
              <a:rPr lang="en-US" dirty="0" err="1" smtClean="0"/>
              <a:t>Kansaii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xenopi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scrofulaceum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Pyridoxine</a:t>
            </a:r>
            <a:r>
              <a:rPr lang="en-US" baseline="0" dirty="0" smtClean="0"/>
              <a:t>  and l-</a:t>
            </a:r>
            <a:r>
              <a:rPr lang="en-US" baseline="0" dirty="0" err="1" smtClean="0"/>
              <a:t>thiol</a:t>
            </a:r>
            <a:r>
              <a:rPr lang="en-US" baseline="0" dirty="0" smtClean="0"/>
              <a:t> for growth </a:t>
            </a:r>
          </a:p>
          <a:p>
            <a:r>
              <a:rPr lang="en-US" baseline="0" dirty="0" err="1" smtClean="0"/>
              <a:t>Vit</a:t>
            </a:r>
            <a:r>
              <a:rPr lang="en-US" baseline="0" dirty="0" smtClean="0"/>
              <a:t> b6 def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Slime formation helps org evading the antimicrobial</a:t>
            </a:r>
            <a:r>
              <a:rPr lang="en-US" baseline="0" dirty="0" smtClean="0"/>
              <a:t> therapy and the host immune </a:t>
            </a:r>
            <a:r>
              <a:rPr lang="en-US" baseline="0" dirty="0" err="1" smtClean="0"/>
              <a:t>repponse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</a:t>
            </a:r>
            <a:r>
              <a:rPr lang="en-US" baseline="0" dirty="0" smtClean="0"/>
              <a:t> arbitrary infection can occur @ more than one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developed on basis of observational studies and animal models</a:t>
            </a:r>
          </a:p>
          <a:p>
            <a:pPr lvl="1"/>
            <a:r>
              <a:rPr lang="en-US" dirty="0" smtClean="0"/>
              <a:t>Led to use of IE prophylaxis in large no of pts, with predisposing cardiac conditions undergoing a wide range of procedures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Restriction- initiated in 2002- change in </a:t>
            </a:r>
            <a:r>
              <a:rPr lang="en-US" dirty="0" err="1" smtClean="0"/>
              <a:t>pathophysiology</a:t>
            </a:r>
            <a:r>
              <a:rPr lang="en-US" dirty="0" smtClean="0"/>
              <a:t> concepts and risk benefit analysis</a:t>
            </a:r>
          </a:p>
          <a:p>
            <a:r>
              <a:rPr lang="en-US" dirty="0" smtClean="0"/>
              <a:t>Low grade </a:t>
            </a:r>
            <a:r>
              <a:rPr lang="en-US" dirty="0" err="1" smtClean="0"/>
              <a:t>bacteremia</a:t>
            </a:r>
            <a:r>
              <a:rPr lang="en-US" dirty="0" smtClean="0"/>
              <a:t> – MC occurs with daily routine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Systematic antibiotic prophylaxis is not recommended for non-dental procedures.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Primary care Physicians, Cardiologists, CTVS Surgeons, Microbiologists, ID Specialists, Neurologists, </a:t>
            </a:r>
            <a:r>
              <a:rPr lang="en-US" sz="2400" dirty="0" err="1" smtClean="0"/>
              <a:t>NeuroSurgeons</a:t>
            </a:r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Multidisciplinary approach of the team becomes crucial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Deficient</a:t>
            </a:r>
            <a:r>
              <a:rPr lang="en-US" baseline="0" dirty="0" smtClean="0"/>
              <a:t> in pyridoxine, depends on S </a:t>
            </a:r>
            <a:r>
              <a:rPr lang="en-US" baseline="0" dirty="0" err="1" smtClean="0"/>
              <a:t>aureus</a:t>
            </a:r>
            <a:r>
              <a:rPr lang="en-US" baseline="0" dirty="0" smtClean="0"/>
              <a:t> for the same so seen as </a:t>
            </a:r>
            <a:r>
              <a:rPr lang="en-US" baseline="0" dirty="0" err="1" smtClean="0"/>
              <a:t>satelliting</a:t>
            </a:r>
            <a:r>
              <a:rPr lang="en-US" baseline="0" dirty="0" smtClean="0"/>
              <a:t> colonies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Indwelling </a:t>
            </a:r>
            <a:r>
              <a:rPr lang="en-US" dirty="0" err="1" smtClean="0"/>
              <a:t>Rt</a:t>
            </a:r>
            <a:r>
              <a:rPr lang="en-US" dirty="0" smtClean="0"/>
              <a:t> Heart Floatation catheter denude a valve or endothelial surface predisposing to 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Latter case </a:t>
            </a:r>
            <a:r>
              <a:rPr lang="en-US" dirty="0" err="1" smtClean="0"/>
              <a:t>someties</a:t>
            </a:r>
            <a:r>
              <a:rPr lang="en-US" dirty="0" smtClean="0"/>
              <a:t> </a:t>
            </a:r>
            <a:r>
              <a:rPr lang="en-US" dirty="0" err="1" smtClean="0"/>
              <a:t>cuture</a:t>
            </a:r>
            <a:r>
              <a:rPr lang="en-US" dirty="0" smtClean="0"/>
              <a:t> time can be extended to 2 weeks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Impossible to know if the valve is actually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nml</a:t>
            </a:r>
            <a:r>
              <a:rPr lang="en-US" baseline="0" dirty="0" smtClean="0"/>
              <a:t> including the endothelial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 </a:t>
            </a:r>
            <a:r>
              <a:rPr lang="en-US" dirty="0" err="1" smtClean="0"/>
              <a:t>produceed</a:t>
            </a:r>
            <a:r>
              <a:rPr lang="en-US" dirty="0" smtClean="0"/>
              <a:t> matrix of extracellular polymeric substance</a:t>
            </a:r>
            <a:r>
              <a:rPr lang="en-US" baseline="0" dirty="0" smtClean="0"/>
              <a:t> where bacterial cells stick to each other. </a:t>
            </a:r>
          </a:p>
          <a:p>
            <a:r>
              <a:rPr lang="en-US" baseline="0" dirty="0" smtClean="0"/>
              <a:t>Usually contain variety of organisms aka SLIME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08C5D-D1F7-457C-813D-C3B0BE33B9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848600" cy="22869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INFECTIVE ENDOCARDITIS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61091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Dr.Vignesh.S</a:t>
            </a:r>
            <a:endParaRPr lang="en-US" dirty="0" smtClean="0"/>
          </a:p>
          <a:p>
            <a:r>
              <a:rPr lang="en-US" dirty="0" smtClean="0"/>
              <a:t>Senior Resident</a:t>
            </a:r>
          </a:p>
          <a:p>
            <a:r>
              <a:rPr lang="en-US" dirty="0" smtClean="0"/>
              <a:t>Dept of Cardiology</a:t>
            </a:r>
          </a:p>
          <a:p>
            <a:r>
              <a:rPr lang="en-US" dirty="0" err="1" smtClean="0"/>
              <a:t>GMC,Kozhikode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36193" name="Picture 1" descr="C:\Users\sss\Desktop\DM CARDIO\topic presented\IE\IE-690x380-650x3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48768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MICROBIOLOGY</a:t>
            </a:r>
            <a:endParaRPr lang="en-US" sz="6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Consult a Physician experienced in IE care- Infectious Disease specialist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Drug selection based on pharmacokinetic property of the drug and result of in vitro susceptibility testing of the specimen-blood or tissue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Therapy needs to be prolonged(over weeks), </a:t>
            </a:r>
            <a:r>
              <a:rPr lang="en-US" dirty="0" err="1" smtClean="0"/>
              <a:t>parenteral</a:t>
            </a:r>
            <a:r>
              <a:rPr lang="en-US" dirty="0" smtClean="0"/>
              <a:t>, </a:t>
            </a:r>
            <a:r>
              <a:rPr lang="en-US" dirty="0" err="1" smtClean="0"/>
              <a:t>cidal</a:t>
            </a:r>
            <a:r>
              <a:rPr lang="en-US" dirty="0" smtClean="0"/>
              <a:t> in action against the specific organism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PRINCIPLES OF OPTIMAL ANTIMICROBIAL REGIMEN</a:t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Penicillin Susceptible</a:t>
            </a:r>
          </a:p>
          <a:p>
            <a:pPr lvl="1"/>
            <a:r>
              <a:rPr lang="en-US" dirty="0" smtClean="0"/>
              <a:t>12-18 million units/d in 4 or 6 divided doses</a:t>
            </a:r>
          </a:p>
          <a:p>
            <a:r>
              <a:rPr lang="en-US" dirty="0" smtClean="0"/>
              <a:t>In Penicillin Resistant or </a:t>
            </a:r>
            <a:r>
              <a:rPr lang="en-US" b="1" dirty="0" smtClean="0"/>
              <a:t>PVE</a:t>
            </a:r>
          </a:p>
          <a:p>
            <a:pPr lvl="1"/>
            <a:r>
              <a:rPr lang="en-US" dirty="0" smtClean="0"/>
              <a:t>24 million units/d in 4 or 6 divided doses</a:t>
            </a:r>
          </a:p>
          <a:p>
            <a:r>
              <a:rPr lang="en-US" dirty="0" smtClean="0"/>
              <a:t>Usually in IV form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Aqueous Crystalline Penicillin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 smtClean="0"/>
              <a:t>Usually 2g/d in a single dose</a:t>
            </a:r>
          </a:p>
          <a:p>
            <a:pPr lvl="0"/>
            <a:r>
              <a:rPr lang="en-US" sz="2800" dirty="0" smtClean="0"/>
              <a:t>Can be given IM or IV</a:t>
            </a:r>
          </a:p>
          <a:p>
            <a:pPr lvl="0"/>
            <a:r>
              <a:rPr lang="en-US" sz="2800" dirty="0" smtClean="0"/>
              <a:t>Regimen helps in avoiding hospital stay in stable uncomplicated patients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Ceftriaxone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pts experience an </a:t>
            </a:r>
            <a:r>
              <a:rPr lang="en-US" dirty="0" err="1" smtClean="0"/>
              <a:t>IgE</a:t>
            </a:r>
            <a:r>
              <a:rPr lang="en-US" dirty="0" smtClean="0"/>
              <a:t> mediated Allergic reactions to Penicillin</a:t>
            </a:r>
          </a:p>
          <a:p>
            <a:endParaRPr lang="en-US" dirty="0" smtClean="0"/>
          </a:p>
          <a:p>
            <a:r>
              <a:rPr lang="en-US" dirty="0" smtClean="0"/>
              <a:t>Before the drugs are abandoned</a:t>
            </a:r>
          </a:p>
          <a:p>
            <a:pPr lvl="1"/>
            <a:r>
              <a:rPr lang="en-US" sz="2400" dirty="0" smtClean="0"/>
              <a:t>Allergy specialist to be consulted</a:t>
            </a:r>
          </a:p>
          <a:p>
            <a:pPr lvl="1"/>
            <a:r>
              <a:rPr lang="en-US" sz="2400" dirty="0" smtClean="0"/>
              <a:t>Skin testing performed to confirm</a:t>
            </a:r>
          </a:p>
          <a:p>
            <a:endParaRPr lang="en-US" sz="2800" dirty="0" smtClean="0"/>
          </a:p>
          <a:p>
            <a:r>
              <a:rPr lang="en-US" sz="2400" dirty="0" err="1" smtClean="0"/>
              <a:t>Urticaria</a:t>
            </a:r>
            <a:r>
              <a:rPr lang="en-US" sz="2400" dirty="0" smtClean="0"/>
              <a:t>, </a:t>
            </a:r>
            <a:r>
              <a:rPr lang="en-US" sz="2400" dirty="0" err="1" smtClean="0"/>
              <a:t>Angioedema</a:t>
            </a:r>
            <a:r>
              <a:rPr lang="en-US" sz="2400" dirty="0" smtClean="0"/>
              <a:t>, </a:t>
            </a:r>
            <a:r>
              <a:rPr lang="en-US" sz="2400" dirty="0" err="1" smtClean="0"/>
              <a:t>Bronchospasm</a:t>
            </a:r>
            <a:r>
              <a:rPr lang="en-US" sz="2400" dirty="0" smtClean="0"/>
              <a:t>, </a:t>
            </a:r>
            <a:r>
              <a:rPr lang="en-US" sz="2400" dirty="0" err="1" smtClean="0"/>
              <a:t>Angioneurotic</a:t>
            </a:r>
            <a:r>
              <a:rPr lang="en-US" sz="2400" dirty="0" smtClean="0"/>
              <a:t> edema, Serum Sickness and Anaphylactic shock</a:t>
            </a:r>
          </a:p>
          <a:p>
            <a:endParaRPr lang="en-US" sz="2800" dirty="0" smtClean="0"/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Penicillin Allergic Pts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3mg/kg/d IV or IM in 1 dose or 3 divided doses</a:t>
            </a:r>
          </a:p>
          <a:p>
            <a:r>
              <a:rPr lang="en-US" dirty="0" smtClean="0"/>
              <a:t>Avoided in </a:t>
            </a:r>
            <a:r>
              <a:rPr lang="en-US" dirty="0" err="1" smtClean="0"/>
              <a:t>CrCl</a:t>
            </a:r>
            <a:r>
              <a:rPr lang="en-US" dirty="0" smtClean="0"/>
              <a:t> &lt;30ml/min and Impaired 8</a:t>
            </a:r>
            <a:r>
              <a:rPr lang="en-US" baseline="30000" dirty="0" smtClean="0"/>
              <a:t>th</a:t>
            </a:r>
            <a:r>
              <a:rPr lang="en-US" dirty="0" smtClean="0"/>
              <a:t> nerve fn</a:t>
            </a:r>
          </a:p>
          <a:p>
            <a:r>
              <a:rPr lang="en-US" dirty="0" smtClean="0"/>
              <a:t>When 3 divided doses are used, Dosage of GM adjusted to maintain a </a:t>
            </a:r>
          </a:p>
          <a:p>
            <a:pPr lvl="1"/>
            <a:r>
              <a:rPr lang="en-US" dirty="0" smtClean="0"/>
              <a:t>Peak serum concentration of 3-4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 and </a:t>
            </a:r>
          </a:p>
          <a:p>
            <a:pPr lvl="1"/>
            <a:r>
              <a:rPr lang="en-US" dirty="0" smtClean="0"/>
              <a:t>Trough serum concentration &lt;1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endParaRPr lang="en-US" dirty="0" smtClean="0"/>
          </a:p>
          <a:p>
            <a:r>
              <a:rPr lang="en-US" dirty="0" smtClean="0"/>
              <a:t>No optimal drug concentrations for single daily dosing</a:t>
            </a:r>
          </a:p>
          <a:p>
            <a:endParaRPr lang="en-US" dirty="0" smtClean="0"/>
          </a:p>
          <a:p>
            <a:pPr algn="r"/>
            <a:r>
              <a:rPr lang="en-US" sz="2200" dirty="0" smtClean="0"/>
              <a:t>Trough concentration is the lowest concentration the drug achieves just before the next scheduled dose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715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Gentamycin</a:t>
            </a:r>
            <a:r>
              <a:rPr lang="en-US" dirty="0" smtClean="0"/>
              <a:t> Sulfate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30mg/kg/d IV in 2 equally divided doses</a:t>
            </a:r>
          </a:p>
          <a:p>
            <a:r>
              <a:rPr lang="en-US" dirty="0" smtClean="0"/>
              <a:t>Infusion for </a:t>
            </a:r>
            <a:r>
              <a:rPr lang="en-US" dirty="0" err="1" smtClean="0"/>
              <a:t>atleast</a:t>
            </a:r>
            <a:r>
              <a:rPr lang="en-US" dirty="0" smtClean="0"/>
              <a:t> one hour to avoid Redman syndrome d/t histamine release</a:t>
            </a:r>
          </a:p>
          <a:p>
            <a:r>
              <a:rPr lang="en-US" dirty="0" smtClean="0"/>
              <a:t>Doses not to exceed 2g/d unless documented serum concentrations are inappropriately low</a:t>
            </a:r>
          </a:p>
          <a:p>
            <a:r>
              <a:rPr lang="en-US" dirty="0" smtClean="0"/>
              <a:t>Dosage adjusted to a trough concentration range of 10-15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endParaRPr lang="en-US" dirty="0" smtClean="0"/>
          </a:p>
          <a:p>
            <a:r>
              <a:rPr lang="en-US" dirty="0" smtClean="0"/>
              <a:t>Weekly monitoring of trough levels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Vancomycin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Highly Penicillin susceptible </a:t>
            </a:r>
          </a:p>
          <a:p>
            <a:pPr lvl="1"/>
            <a:r>
              <a:rPr lang="en-US" dirty="0" smtClean="0"/>
              <a:t>MIC of 0.12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endParaRPr lang="en-US" dirty="0" smtClean="0"/>
          </a:p>
          <a:p>
            <a:pPr lvl="1"/>
            <a:r>
              <a:rPr lang="en-US" dirty="0" smtClean="0"/>
              <a:t>Aqueous Crystalline Penicillin is the preferred agent</a:t>
            </a:r>
          </a:p>
          <a:p>
            <a:pPr lvl="1"/>
            <a:r>
              <a:rPr lang="en-US" dirty="0" smtClean="0"/>
              <a:t>2 weeks or 4 weeks regimen is advocated</a:t>
            </a:r>
          </a:p>
          <a:p>
            <a:r>
              <a:rPr lang="en-US" dirty="0" smtClean="0"/>
              <a:t>Relatively </a:t>
            </a:r>
            <a:r>
              <a:rPr lang="en-US" dirty="0" err="1" smtClean="0"/>
              <a:t>Pencillin</a:t>
            </a:r>
            <a:r>
              <a:rPr lang="en-US" dirty="0" smtClean="0"/>
              <a:t> Resistant</a:t>
            </a:r>
          </a:p>
          <a:p>
            <a:pPr lvl="1"/>
            <a:r>
              <a:rPr lang="en-US" dirty="0" smtClean="0"/>
              <a:t>MIC of 0.12 to 0.5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endParaRPr lang="en-US" dirty="0" smtClean="0"/>
          </a:p>
          <a:p>
            <a:pPr lvl="1"/>
            <a:r>
              <a:rPr lang="en-US" dirty="0" smtClean="0"/>
              <a:t>4 weeks of beta </a:t>
            </a:r>
            <a:r>
              <a:rPr lang="en-US" dirty="0" err="1" smtClean="0"/>
              <a:t>lactams</a:t>
            </a:r>
            <a:r>
              <a:rPr lang="en-US" dirty="0" smtClean="0"/>
              <a:t> plus first 2 weeks of </a:t>
            </a:r>
            <a:r>
              <a:rPr lang="en-US" dirty="0" err="1" smtClean="0"/>
              <a:t>Aminoglycoside</a:t>
            </a:r>
            <a:endParaRPr lang="en-US" dirty="0" smtClean="0"/>
          </a:p>
          <a:p>
            <a:r>
              <a:rPr lang="en-US" dirty="0" smtClean="0"/>
              <a:t>Highly Penicillin Resistant</a:t>
            </a:r>
          </a:p>
          <a:p>
            <a:pPr lvl="1"/>
            <a:r>
              <a:rPr lang="en-US" dirty="0" smtClean="0"/>
              <a:t>MIC of &gt;0.5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endParaRPr lang="en-US" dirty="0" smtClean="0"/>
          </a:p>
          <a:p>
            <a:pPr lvl="1"/>
            <a:r>
              <a:rPr lang="en-US" dirty="0" smtClean="0"/>
              <a:t>Treated with regimen for </a:t>
            </a:r>
            <a:r>
              <a:rPr lang="en-US" dirty="0" err="1" smtClean="0"/>
              <a:t>Enterococcus</a:t>
            </a:r>
            <a:endParaRPr lang="en-US" dirty="0" smtClean="0"/>
          </a:p>
          <a:p>
            <a:pPr lvl="1"/>
            <a:r>
              <a:rPr lang="en-US" dirty="0" smtClean="0"/>
              <a:t>Rarely seen in NVE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STREPTOCOCCI</a:t>
            </a:r>
            <a:br>
              <a:rPr lang="en-US" dirty="0" smtClean="0"/>
            </a:br>
            <a:r>
              <a:rPr lang="en-US" dirty="0" err="1" smtClean="0"/>
              <a:t>Viridans</a:t>
            </a:r>
            <a:r>
              <a:rPr lang="en-US" dirty="0" smtClean="0"/>
              <a:t> and </a:t>
            </a:r>
            <a:r>
              <a:rPr lang="en-US" dirty="0" err="1" smtClean="0"/>
              <a:t>gallolyticus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305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53340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Ig</a:t>
            </a:r>
            <a:r>
              <a:rPr lang="en-US" sz="1200" dirty="0" smtClean="0"/>
              <a:t> E mediated allergic reactions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38600" y="1219200"/>
            <a:ext cx="3048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38600" y="2438400"/>
            <a:ext cx="304800" cy="2057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6324600"/>
            <a:ext cx="5334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400" y="3427412"/>
            <a:ext cx="2286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48400" y="2665412"/>
            <a:ext cx="14478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81200" y="1446212"/>
            <a:ext cx="1219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343400" y="1524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800600" y="1600200"/>
            <a:ext cx="381000" cy="3352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1828800"/>
            <a:ext cx="1219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1000" y="533400"/>
            <a:ext cx="2286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7817" y="228600"/>
            <a:ext cx="854518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95600" y="152400"/>
            <a:ext cx="30480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1447800"/>
            <a:ext cx="1219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62400" y="1295400"/>
            <a:ext cx="381000" cy="4572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" y="2514600"/>
            <a:ext cx="914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" y="914400"/>
            <a:ext cx="19050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3429000"/>
            <a:ext cx="28194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77000" y="33498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 </a:t>
            </a:r>
            <a:r>
              <a:rPr lang="en-US" sz="1400" dirty="0" err="1" smtClean="0"/>
              <a:t>Monotherapy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743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{OPTIONAL}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Vast array of bacteria and fungi</a:t>
            </a:r>
          </a:p>
          <a:p>
            <a:endParaRPr lang="en-US" dirty="0" smtClean="0"/>
          </a:p>
          <a:p>
            <a:r>
              <a:rPr lang="en-US" dirty="0" smtClean="0"/>
              <a:t>Predominantly </a:t>
            </a:r>
            <a:r>
              <a:rPr lang="en-US" dirty="0" err="1" smtClean="0"/>
              <a:t>Gm+ve</a:t>
            </a:r>
            <a:r>
              <a:rPr lang="en-US" dirty="0" smtClean="0"/>
              <a:t> organisms</a:t>
            </a:r>
          </a:p>
          <a:p>
            <a:endParaRPr lang="en-US" dirty="0" smtClean="0"/>
          </a:p>
          <a:p>
            <a:r>
              <a:rPr lang="en-US" dirty="0" smtClean="0"/>
              <a:t>Typical Micro organisms</a:t>
            </a:r>
          </a:p>
          <a:p>
            <a:pPr lvl="1"/>
            <a:r>
              <a:rPr lang="en-US" dirty="0" smtClean="0"/>
              <a:t>Streptococcus</a:t>
            </a:r>
          </a:p>
          <a:p>
            <a:pPr lvl="1"/>
            <a:r>
              <a:rPr lang="en-US" dirty="0" smtClean="0"/>
              <a:t>Staphylococcus</a:t>
            </a:r>
          </a:p>
          <a:p>
            <a:pPr lvl="1"/>
            <a:r>
              <a:rPr lang="en-US" dirty="0" err="1" smtClean="0"/>
              <a:t>Enterococcus</a:t>
            </a:r>
            <a:endParaRPr lang="en-US" dirty="0" smtClean="0"/>
          </a:p>
          <a:p>
            <a:pPr lvl="1"/>
            <a:r>
              <a:rPr lang="en-US" dirty="0" smtClean="0"/>
              <a:t>? HACEK and Community acquired </a:t>
            </a:r>
            <a:r>
              <a:rPr lang="en-US" dirty="0" err="1" smtClean="0"/>
              <a:t>Enterococci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Virulence factors - Unique for every Genus operative in the pathogenesis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Unusual metabolic characteristics</a:t>
            </a:r>
          </a:p>
          <a:p>
            <a:r>
              <a:rPr lang="en-US" dirty="0" smtClean="0"/>
              <a:t>Diminished activity of cell wall active antibiotics</a:t>
            </a:r>
          </a:p>
          <a:p>
            <a:r>
              <a:rPr lang="en-US" dirty="0" smtClean="0"/>
              <a:t>Diminished cure rates</a:t>
            </a:r>
          </a:p>
          <a:p>
            <a:r>
              <a:rPr lang="en-US" dirty="0" smtClean="0"/>
              <a:t>In vitro </a:t>
            </a:r>
            <a:r>
              <a:rPr lang="en-US" dirty="0" err="1" smtClean="0"/>
              <a:t>susceptiblity</a:t>
            </a:r>
            <a:r>
              <a:rPr lang="en-US" dirty="0" smtClean="0"/>
              <a:t> testing is also adversely affected with unreliable results</a:t>
            </a:r>
          </a:p>
          <a:p>
            <a:r>
              <a:rPr lang="en-US" dirty="0" smtClean="0"/>
              <a:t>Regimen recommended is that of NVE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724400"/>
            <a:ext cx="8229600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Penicillin/</a:t>
            </a:r>
            <a:r>
              <a:rPr lang="en-US" sz="2400" dirty="0" err="1" smtClean="0"/>
              <a:t>Ceftriaxone</a:t>
            </a:r>
            <a:r>
              <a:rPr lang="en-US" sz="2400" dirty="0" smtClean="0"/>
              <a:t> /</a:t>
            </a:r>
            <a:r>
              <a:rPr lang="en-US" sz="2400" dirty="0" err="1" smtClean="0"/>
              <a:t>Vancomycin</a:t>
            </a:r>
            <a:r>
              <a:rPr lang="en-US" sz="2400" dirty="0" smtClean="0"/>
              <a:t>+ GM for first 2 weeks</a:t>
            </a:r>
            <a:br>
              <a:rPr lang="en-US" sz="2400" dirty="0" smtClean="0"/>
            </a:br>
            <a:r>
              <a:rPr lang="en-US" sz="2400" dirty="0" smtClean="0"/>
              <a:t>Total </a:t>
            </a:r>
            <a:r>
              <a:rPr lang="en-US" sz="2400" dirty="0" err="1" smtClean="0"/>
              <a:t>durn</a:t>
            </a:r>
            <a:r>
              <a:rPr lang="en-US" sz="2400" dirty="0" smtClean="0"/>
              <a:t> – 6 weeks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7315199" cy="421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onset and rapid destruction usually calls for surgical intervention</a:t>
            </a:r>
          </a:p>
          <a:p>
            <a:r>
              <a:rPr lang="en-US" dirty="0" smtClean="0"/>
              <a:t>Infrequent Infection - Lack of trial data - ID specialist consulted</a:t>
            </a:r>
          </a:p>
          <a:p>
            <a:r>
              <a:rPr lang="en-US" dirty="0" smtClean="0"/>
              <a:t>However Recommendations suggest</a:t>
            </a:r>
          </a:p>
          <a:p>
            <a:pPr lvl="1"/>
            <a:r>
              <a:rPr lang="en-US" dirty="0" smtClean="0"/>
              <a:t>S </a:t>
            </a:r>
            <a:r>
              <a:rPr lang="en-US" dirty="0" err="1" smtClean="0"/>
              <a:t>pyogenes</a:t>
            </a:r>
            <a:r>
              <a:rPr lang="en-US" dirty="0" smtClean="0"/>
              <a:t>(Group A)</a:t>
            </a:r>
          </a:p>
          <a:p>
            <a:pPr lvl="2"/>
            <a:r>
              <a:rPr lang="en-US" dirty="0" smtClean="0"/>
              <a:t>Penicillin/</a:t>
            </a:r>
            <a:r>
              <a:rPr lang="en-US" dirty="0" err="1" smtClean="0"/>
              <a:t>Ceftriaxone</a:t>
            </a:r>
            <a:r>
              <a:rPr lang="en-US" dirty="0" smtClean="0"/>
              <a:t>/</a:t>
            </a:r>
            <a:r>
              <a:rPr lang="en-US" dirty="0" err="1" smtClean="0"/>
              <a:t>Cefazolin</a:t>
            </a:r>
            <a:r>
              <a:rPr lang="en-US" dirty="0" smtClean="0"/>
              <a:t> for 4 weeks</a:t>
            </a:r>
          </a:p>
          <a:p>
            <a:pPr lvl="1"/>
            <a:r>
              <a:rPr lang="en-US" dirty="0" smtClean="0"/>
              <a:t>Other </a:t>
            </a:r>
            <a:r>
              <a:rPr lang="en-US" dirty="0" err="1" smtClean="0"/>
              <a:t>Grps</a:t>
            </a:r>
            <a:r>
              <a:rPr lang="en-US" dirty="0" smtClean="0"/>
              <a:t> B,C,F,G</a:t>
            </a:r>
          </a:p>
          <a:p>
            <a:pPr lvl="2"/>
            <a:r>
              <a:rPr lang="en-US" dirty="0" err="1" smtClean="0"/>
              <a:t>Gentamycin</a:t>
            </a:r>
            <a:r>
              <a:rPr lang="en-US" dirty="0" smtClean="0"/>
              <a:t> is used too by some clinicians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r>
              <a:rPr lang="en-US" dirty="0" err="1" smtClean="0"/>
              <a:t>Oxacillin</a:t>
            </a:r>
            <a:r>
              <a:rPr lang="en-US" dirty="0" smtClean="0"/>
              <a:t> Susceptible</a:t>
            </a:r>
          </a:p>
          <a:p>
            <a:pPr lvl="1"/>
            <a:r>
              <a:rPr lang="en-US" b="1" dirty="0" err="1" smtClean="0"/>
              <a:t>Naficillin</a:t>
            </a:r>
            <a:r>
              <a:rPr lang="en-US" b="1" dirty="0" smtClean="0"/>
              <a:t> or </a:t>
            </a:r>
            <a:r>
              <a:rPr lang="en-US" b="1" dirty="0" err="1" smtClean="0"/>
              <a:t>oxacillin</a:t>
            </a:r>
            <a:r>
              <a:rPr lang="en-US" b="1" dirty="0" smtClean="0"/>
              <a:t> – 12g/d in 6 divided doses</a:t>
            </a:r>
          </a:p>
          <a:p>
            <a:pPr lvl="2"/>
            <a:r>
              <a:rPr lang="en-US" dirty="0" smtClean="0"/>
              <a:t>6 weeks for Left sided IE or complicated Right sided IE</a:t>
            </a:r>
          </a:p>
          <a:p>
            <a:pPr lvl="2"/>
            <a:r>
              <a:rPr lang="en-US" dirty="0" smtClean="0"/>
              <a:t>2 weeks for uncomplicated right sided IE</a:t>
            </a:r>
          </a:p>
          <a:p>
            <a:pPr lvl="1"/>
            <a:r>
              <a:rPr lang="en-US" dirty="0" err="1" smtClean="0"/>
              <a:t>Gentamycin</a:t>
            </a:r>
            <a:r>
              <a:rPr lang="en-US" dirty="0" smtClean="0"/>
              <a:t> previously used for first 3-5 days now not recommended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Rare cases of Penicillin susceptible</a:t>
            </a:r>
          </a:p>
          <a:p>
            <a:pPr lvl="1"/>
            <a:r>
              <a:rPr lang="en-US" dirty="0" smtClean="0"/>
              <a:t>MIC&lt;0.1 </a:t>
            </a:r>
            <a:r>
              <a:rPr lang="en-US" dirty="0" err="1" smtClean="0"/>
              <a:t>μg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  and no Beta </a:t>
            </a:r>
            <a:r>
              <a:rPr lang="en-US" dirty="0" err="1" smtClean="0"/>
              <a:t>Lactamase</a:t>
            </a:r>
            <a:r>
              <a:rPr lang="en-US" dirty="0" smtClean="0"/>
              <a:t> production </a:t>
            </a:r>
            <a:r>
              <a:rPr lang="en-US" dirty="0" smtClean="0">
                <a:sym typeface="Wingdings" pitchFamily="2" charset="2"/>
              </a:rPr>
              <a:t> Crystalline Penicillin can be given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err="1" smtClean="0">
                <a:sym typeface="Wingdings" pitchFamily="2" charset="2"/>
              </a:rPr>
              <a:t>Vancomycin</a:t>
            </a:r>
            <a:r>
              <a:rPr lang="en-US" dirty="0" smtClean="0">
                <a:sym typeface="Wingdings" pitchFamily="2" charset="2"/>
              </a:rPr>
              <a:t> in case of Penicillin intolerance</a:t>
            </a:r>
          </a:p>
          <a:p>
            <a:pPr lvl="1"/>
            <a:r>
              <a:rPr lang="en-US" b="1" dirty="0" err="1" smtClean="0">
                <a:sym typeface="Wingdings" pitchFamily="2" charset="2"/>
              </a:rPr>
              <a:t>Daptomycin</a:t>
            </a:r>
            <a:r>
              <a:rPr lang="en-US" b="1" dirty="0" smtClean="0">
                <a:sym typeface="Wingdings" pitchFamily="2" charset="2"/>
              </a:rPr>
              <a:t> 6mg/kg/d</a:t>
            </a:r>
            <a:r>
              <a:rPr lang="en-US" dirty="0" smtClean="0">
                <a:sym typeface="Wingdings" pitchFamily="2" charset="2"/>
              </a:rPr>
              <a:t> is another alternative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868362"/>
          </a:xfrm>
        </p:spPr>
        <p:txBody>
          <a:bodyPr/>
          <a:lstStyle/>
          <a:p>
            <a:r>
              <a:rPr lang="en-US" dirty="0" smtClean="0"/>
              <a:t>STAPHYLOCOCCI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284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05200" y="228600"/>
            <a:ext cx="3581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676400"/>
            <a:ext cx="381000" cy="3581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2819400"/>
            <a:ext cx="2514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00800" y="3505200"/>
            <a:ext cx="22098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05400" y="3808412"/>
            <a:ext cx="3505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2400" y="1828800"/>
            <a:ext cx="25908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3200400"/>
            <a:ext cx="25908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 lnSpcReduction="10000"/>
          </a:bodyPr>
          <a:lstStyle/>
          <a:p>
            <a:r>
              <a:rPr lang="en-US" sz="2800" dirty="0" err="1" smtClean="0"/>
              <a:t>Vancomycin</a:t>
            </a:r>
            <a:r>
              <a:rPr lang="en-US" sz="2800" dirty="0" smtClean="0"/>
              <a:t> Resistant NVE</a:t>
            </a:r>
          </a:p>
          <a:p>
            <a:pPr lvl="1"/>
            <a:r>
              <a:rPr lang="en-US" sz="2400" dirty="0" err="1" smtClean="0"/>
              <a:t>Vancomycin</a:t>
            </a:r>
            <a:r>
              <a:rPr lang="en-US" sz="2400" dirty="0" smtClean="0"/>
              <a:t> is indicated for </a:t>
            </a:r>
            <a:r>
              <a:rPr lang="en-US" sz="2400" dirty="0" err="1" smtClean="0"/>
              <a:t>oxacillin</a:t>
            </a:r>
            <a:r>
              <a:rPr lang="en-US" sz="2400" dirty="0" smtClean="0"/>
              <a:t> resistant NVE - Cure rates are less than desired</a:t>
            </a:r>
          </a:p>
          <a:p>
            <a:pPr lvl="1"/>
            <a:r>
              <a:rPr lang="en-US" sz="2400" dirty="0" err="1" smtClean="0"/>
              <a:t>Daptomycin</a:t>
            </a:r>
            <a:r>
              <a:rPr lang="en-US" sz="2400" dirty="0" smtClean="0"/>
              <a:t> and </a:t>
            </a:r>
            <a:r>
              <a:rPr lang="en-US" sz="2400" dirty="0" err="1" smtClean="0"/>
              <a:t>Ceftaroline</a:t>
            </a:r>
            <a:r>
              <a:rPr lang="en-US" sz="2400" dirty="0" smtClean="0"/>
              <a:t> are options when non responsive to </a:t>
            </a:r>
            <a:r>
              <a:rPr lang="en-US" sz="2400" dirty="0" err="1" smtClean="0"/>
              <a:t>Vancomycin</a:t>
            </a:r>
            <a:endParaRPr lang="en-US" sz="2400" dirty="0" smtClean="0"/>
          </a:p>
          <a:p>
            <a:pPr lvl="1"/>
            <a:r>
              <a:rPr lang="en-US" sz="2400" dirty="0" smtClean="0"/>
              <a:t>TRIAL DATA LACKING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PVE </a:t>
            </a:r>
          </a:p>
          <a:p>
            <a:pPr lvl="1"/>
            <a:r>
              <a:rPr lang="en-US" sz="2400" dirty="0" err="1" smtClean="0"/>
              <a:t>Oxacillin</a:t>
            </a:r>
            <a:r>
              <a:rPr lang="en-US" sz="2400" dirty="0" smtClean="0"/>
              <a:t> susceptible </a:t>
            </a:r>
          </a:p>
          <a:p>
            <a:pPr lvl="2"/>
            <a:r>
              <a:rPr lang="en-US" sz="2400" dirty="0" err="1" smtClean="0"/>
              <a:t>Naficillin</a:t>
            </a:r>
            <a:r>
              <a:rPr lang="en-US" sz="2400" dirty="0" smtClean="0"/>
              <a:t>/</a:t>
            </a:r>
            <a:r>
              <a:rPr lang="en-US" sz="2400" dirty="0" err="1" smtClean="0"/>
              <a:t>Oxacillin</a:t>
            </a:r>
            <a:r>
              <a:rPr lang="en-US" sz="2400" dirty="0" smtClean="0"/>
              <a:t> + GM +</a:t>
            </a:r>
            <a:r>
              <a:rPr lang="en-US" sz="2400" dirty="0" err="1" smtClean="0"/>
              <a:t>Rifampin</a:t>
            </a:r>
            <a:r>
              <a:rPr lang="en-US" sz="2400" b="1" dirty="0" smtClean="0"/>
              <a:t>*</a:t>
            </a:r>
            <a:endParaRPr lang="en-US" sz="2400" b="1" baseline="20000" dirty="0" smtClean="0"/>
          </a:p>
          <a:p>
            <a:pPr lvl="1"/>
            <a:r>
              <a:rPr lang="en-US" sz="2400" dirty="0" smtClean="0"/>
              <a:t> </a:t>
            </a:r>
            <a:r>
              <a:rPr lang="en-US" sz="2400" dirty="0" err="1" smtClean="0"/>
              <a:t>Oxacillin</a:t>
            </a:r>
            <a:r>
              <a:rPr lang="en-US" sz="2400" dirty="0" smtClean="0"/>
              <a:t> Resistant</a:t>
            </a:r>
          </a:p>
          <a:p>
            <a:pPr lvl="2"/>
            <a:r>
              <a:rPr lang="en-US" sz="2400" dirty="0" err="1" smtClean="0"/>
              <a:t>Vancomycin</a:t>
            </a:r>
            <a:r>
              <a:rPr lang="en-US" sz="2400" dirty="0" smtClean="0"/>
              <a:t> + GM + </a:t>
            </a:r>
            <a:r>
              <a:rPr lang="en-US" sz="2400" dirty="0" err="1" smtClean="0"/>
              <a:t>Rifampin</a:t>
            </a:r>
            <a:endParaRPr lang="en-US" sz="2400" dirty="0" smtClean="0"/>
          </a:p>
          <a:p>
            <a:pPr lvl="1"/>
            <a:r>
              <a:rPr lang="en-US" sz="2400" dirty="0" smtClean="0"/>
              <a:t>Intolerant to GM or if isolate is resistant to GM</a:t>
            </a:r>
          </a:p>
          <a:p>
            <a:pPr lvl="2"/>
            <a:r>
              <a:rPr lang="en-US" sz="2400" dirty="0" err="1" smtClean="0"/>
              <a:t>Levofloxacin</a:t>
            </a:r>
            <a:r>
              <a:rPr lang="en-US" sz="2400" dirty="0" smtClean="0"/>
              <a:t> can be given</a:t>
            </a:r>
          </a:p>
          <a:p>
            <a:pPr lvl="1"/>
            <a:endParaRPr lang="en-US" sz="2600" dirty="0" smtClean="0"/>
          </a:p>
          <a:p>
            <a:pPr algn="r"/>
            <a:r>
              <a:rPr lang="en-US" sz="2400" b="1" dirty="0" smtClean="0"/>
              <a:t>Rifampin-900mg/d in 3 equally divided doses*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0" y="304800"/>
            <a:ext cx="4800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6200" y="1371600"/>
            <a:ext cx="381000" cy="441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2057400"/>
            <a:ext cx="29718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 requires Penicillin and </a:t>
            </a:r>
            <a:r>
              <a:rPr lang="en-US" dirty="0" err="1" smtClean="0"/>
              <a:t>Aminoglycoside</a:t>
            </a:r>
            <a:r>
              <a:rPr lang="en-US" dirty="0" smtClean="0"/>
              <a:t> for 4-6 weeks</a:t>
            </a:r>
          </a:p>
          <a:p>
            <a:r>
              <a:rPr lang="en-US" dirty="0" smtClean="0"/>
              <a:t>NVE</a:t>
            </a:r>
          </a:p>
          <a:p>
            <a:pPr lvl="1"/>
            <a:r>
              <a:rPr lang="en-US" dirty="0" smtClean="0"/>
              <a:t>Symptoms of IE &lt;3mths – 4 week regimen</a:t>
            </a:r>
          </a:p>
          <a:p>
            <a:pPr lvl="1"/>
            <a:r>
              <a:rPr lang="en-US" dirty="0" smtClean="0"/>
              <a:t>Symptoms of IE &gt;3mths – 6 week regimen</a:t>
            </a:r>
          </a:p>
          <a:p>
            <a:r>
              <a:rPr lang="en-US" dirty="0" smtClean="0"/>
              <a:t>PVE</a:t>
            </a:r>
          </a:p>
          <a:p>
            <a:pPr lvl="1"/>
            <a:r>
              <a:rPr lang="en-US" dirty="0" smtClean="0"/>
              <a:t>6 week regimen</a:t>
            </a:r>
          </a:p>
          <a:p>
            <a:r>
              <a:rPr lang="en-US" dirty="0" err="1" smtClean="0"/>
              <a:t>Ampicillin</a:t>
            </a:r>
            <a:r>
              <a:rPr lang="en-US" dirty="0" smtClean="0"/>
              <a:t> 12g/d in 6 equal doses</a:t>
            </a:r>
          </a:p>
          <a:p>
            <a:r>
              <a:rPr lang="en-US" dirty="0" smtClean="0"/>
              <a:t>Crystalline Penicillin </a:t>
            </a:r>
            <a:r>
              <a:rPr lang="en-US" b="1" dirty="0" smtClean="0"/>
              <a:t>18-30 </a:t>
            </a:r>
            <a:r>
              <a:rPr lang="en-US" b="1" dirty="0" err="1" smtClean="0"/>
              <a:t>milion</a:t>
            </a:r>
            <a:r>
              <a:rPr lang="en-US" b="1" dirty="0" smtClean="0"/>
              <a:t> units/d </a:t>
            </a:r>
            <a:r>
              <a:rPr lang="en-US" dirty="0" smtClean="0"/>
              <a:t>in 6 equal doses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ENTEROCOCCI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Resistant to GM but Susceptible to SM</a:t>
            </a:r>
          </a:p>
          <a:p>
            <a:pPr lvl="1"/>
            <a:r>
              <a:rPr lang="en-US" dirty="0" smtClean="0"/>
              <a:t>Streptomycin 15mg/kg/d IM or IV in 2 equal doses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Resistant to all </a:t>
            </a:r>
            <a:r>
              <a:rPr lang="en-US" dirty="0" err="1" smtClean="0"/>
              <a:t>Aminoglycosides</a:t>
            </a:r>
            <a:endParaRPr lang="en-US" dirty="0" smtClean="0"/>
          </a:p>
          <a:p>
            <a:pPr lvl="1"/>
            <a:r>
              <a:rPr lang="en-US" dirty="0" smtClean="0"/>
              <a:t>High dose </a:t>
            </a:r>
            <a:r>
              <a:rPr lang="en-US" dirty="0" err="1" smtClean="0"/>
              <a:t>Ceftriaxone</a:t>
            </a:r>
            <a:r>
              <a:rPr lang="en-US" dirty="0" smtClean="0"/>
              <a:t> 4g/d in 2 divided doses plus</a:t>
            </a:r>
          </a:p>
          <a:p>
            <a:pPr lvl="1"/>
            <a:r>
              <a:rPr lang="en-US" dirty="0" err="1" smtClean="0"/>
              <a:t>Amplicllin</a:t>
            </a:r>
            <a:r>
              <a:rPr lang="en-US" dirty="0" smtClean="0"/>
              <a:t> 12g/d in 4 equal doses is </a:t>
            </a:r>
            <a:r>
              <a:rPr lang="en-US" dirty="0" err="1" smtClean="0"/>
              <a:t>succesfully</a:t>
            </a:r>
            <a:r>
              <a:rPr lang="en-US" dirty="0" smtClean="0"/>
              <a:t> used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Resistant to Penicillin</a:t>
            </a:r>
          </a:p>
          <a:p>
            <a:pPr lvl="1"/>
            <a:r>
              <a:rPr lang="en-US" dirty="0" smtClean="0"/>
              <a:t>NO Beta </a:t>
            </a:r>
            <a:r>
              <a:rPr lang="en-US" dirty="0" err="1" smtClean="0"/>
              <a:t>Lactamase</a:t>
            </a:r>
            <a:r>
              <a:rPr lang="en-US" dirty="0" smtClean="0"/>
              <a:t> production(most of the isolates)</a:t>
            </a:r>
          </a:p>
          <a:p>
            <a:pPr lvl="2"/>
            <a:r>
              <a:rPr lang="en-US" dirty="0" err="1" smtClean="0"/>
              <a:t>Vancomycin</a:t>
            </a:r>
            <a:r>
              <a:rPr lang="en-US" dirty="0" smtClean="0"/>
              <a:t> + GM</a:t>
            </a:r>
          </a:p>
          <a:p>
            <a:pPr lvl="1"/>
            <a:r>
              <a:rPr lang="en-US" dirty="0" smtClean="0"/>
              <a:t>Beta </a:t>
            </a:r>
            <a:r>
              <a:rPr lang="en-US" dirty="0" err="1" smtClean="0"/>
              <a:t>Lactamase</a:t>
            </a:r>
            <a:r>
              <a:rPr lang="en-US" dirty="0" smtClean="0"/>
              <a:t> production present(rarely)</a:t>
            </a:r>
          </a:p>
          <a:p>
            <a:pPr lvl="2"/>
            <a:r>
              <a:rPr lang="en-US" dirty="0" err="1" smtClean="0"/>
              <a:t>Ampicillin</a:t>
            </a:r>
            <a:r>
              <a:rPr lang="en-US" dirty="0" smtClean="0"/>
              <a:t> </a:t>
            </a:r>
            <a:r>
              <a:rPr lang="en-US" dirty="0" err="1" smtClean="0"/>
              <a:t>Sulbactam</a:t>
            </a:r>
            <a:r>
              <a:rPr lang="en-US" dirty="0" smtClean="0"/>
              <a:t> + GM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Resistant to </a:t>
            </a:r>
            <a:r>
              <a:rPr lang="en-US" dirty="0" err="1" smtClean="0"/>
              <a:t>Vancomycin</a:t>
            </a:r>
            <a:endParaRPr lang="en-US" dirty="0" smtClean="0"/>
          </a:p>
          <a:p>
            <a:pPr lvl="1"/>
            <a:r>
              <a:rPr lang="en-US" dirty="0" smtClean="0"/>
              <a:t>Treatment undefined ID specialist consulted</a:t>
            </a:r>
          </a:p>
          <a:p>
            <a:pPr lvl="1"/>
            <a:r>
              <a:rPr lang="en-US" dirty="0" err="1" smtClean="0"/>
              <a:t>Daptomycin</a:t>
            </a:r>
            <a:r>
              <a:rPr lang="en-US" dirty="0" smtClean="0"/>
              <a:t> or </a:t>
            </a:r>
            <a:r>
              <a:rPr lang="en-US" dirty="0" err="1" smtClean="0"/>
              <a:t>Linezolide</a:t>
            </a:r>
            <a:r>
              <a:rPr lang="en-US" dirty="0" smtClean="0"/>
              <a:t> may be tried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choice is </a:t>
            </a:r>
            <a:r>
              <a:rPr lang="en-US" dirty="0" err="1" smtClean="0"/>
              <a:t>Ceftriaxone</a:t>
            </a:r>
            <a:endParaRPr lang="en-US" dirty="0" smtClean="0"/>
          </a:p>
          <a:p>
            <a:r>
              <a:rPr lang="en-US" dirty="0" smtClean="0"/>
              <a:t>4 weeks for NVE</a:t>
            </a:r>
          </a:p>
          <a:p>
            <a:r>
              <a:rPr lang="en-US" dirty="0" smtClean="0"/>
              <a:t>6 weeks for PVE</a:t>
            </a:r>
          </a:p>
          <a:p>
            <a:r>
              <a:rPr lang="en-US" dirty="0" err="1" smtClean="0"/>
              <a:t>Cefotaxime</a:t>
            </a:r>
            <a:r>
              <a:rPr lang="en-US" dirty="0" smtClean="0"/>
              <a:t> and </a:t>
            </a:r>
            <a:r>
              <a:rPr lang="en-US" dirty="0" err="1" smtClean="0"/>
              <a:t>Ampi</a:t>
            </a:r>
            <a:r>
              <a:rPr lang="en-US" dirty="0" smtClean="0"/>
              <a:t> </a:t>
            </a:r>
            <a:r>
              <a:rPr lang="en-US" dirty="0" err="1" smtClean="0"/>
              <a:t>Sulbactam</a:t>
            </a:r>
            <a:r>
              <a:rPr lang="en-US" dirty="0" smtClean="0"/>
              <a:t> are other alternatives</a:t>
            </a:r>
          </a:p>
          <a:p>
            <a:r>
              <a:rPr lang="en-US" dirty="0" err="1" smtClean="0"/>
              <a:t>Fluroquinolones</a:t>
            </a:r>
            <a:r>
              <a:rPr lang="en-US" dirty="0" smtClean="0"/>
              <a:t> are efficacious 2</a:t>
            </a:r>
            <a:r>
              <a:rPr lang="en-US" baseline="30000" dirty="0" smtClean="0"/>
              <a:t>nd</a:t>
            </a:r>
            <a:r>
              <a:rPr lang="en-US" dirty="0" smtClean="0"/>
              <a:t> line agents</a:t>
            </a:r>
          </a:p>
          <a:p>
            <a:pPr lvl="1"/>
            <a:r>
              <a:rPr lang="en-US" dirty="0" smtClean="0"/>
              <a:t>Clinical Experience is limited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Viridans</a:t>
            </a:r>
            <a:r>
              <a:rPr lang="en-US" dirty="0" smtClean="0"/>
              <a:t> group - predominant org causing IE</a:t>
            </a:r>
          </a:p>
          <a:p>
            <a:r>
              <a:rPr lang="en-US" dirty="0" smtClean="0"/>
              <a:t>A typical Sub-Acute presentation is common</a:t>
            </a:r>
          </a:p>
          <a:p>
            <a:r>
              <a:rPr lang="en-US" dirty="0" smtClean="0"/>
              <a:t>Symptoms for weeks to months</a:t>
            </a:r>
          </a:p>
          <a:p>
            <a:r>
              <a:rPr lang="en-US" dirty="0" smtClean="0"/>
              <a:t>Low grade fever, night sweats &amp; fatigue are the MC presenting features</a:t>
            </a:r>
          </a:p>
          <a:p>
            <a:r>
              <a:rPr lang="en-US" dirty="0" smtClean="0"/>
              <a:t>Part of </a:t>
            </a:r>
            <a:r>
              <a:rPr lang="en-US" dirty="0" err="1" smtClean="0"/>
              <a:t>nml</a:t>
            </a:r>
            <a:r>
              <a:rPr lang="en-US" dirty="0" smtClean="0"/>
              <a:t> oral flora – cause sustained </a:t>
            </a:r>
            <a:r>
              <a:rPr lang="en-US" dirty="0" err="1" smtClean="0"/>
              <a:t>bacteremia</a:t>
            </a:r>
            <a:r>
              <a:rPr lang="en-US" dirty="0" smtClean="0"/>
              <a:t> and indolent infections</a:t>
            </a:r>
          </a:p>
          <a:p>
            <a:r>
              <a:rPr lang="en-US" dirty="0" err="1" smtClean="0"/>
              <a:t>Viridans</a:t>
            </a:r>
            <a:r>
              <a:rPr lang="en-US" dirty="0" smtClean="0"/>
              <a:t> Group</a:t>
            </a:r>
          </a:p>
          <a:p>
            <a:pPr lvl="1"/>
            <a:r>
              <a:rPr lang="en-US" dirty="0" err="1" smtClean="0"/>
              <a:t>Sanguis</a:t>
            </a:r>
            <a:r>
              <a:rPr lang="en-US" dirty="0" smtClean="0"/>
              <a:t>, </a:t>
            </a:r>
            <a:r>
              <a:rPr lang="en-US" dirty="0" err="1" smtClean="0"/>
              <a:t>oralis</a:t>
            </a:r>
            <a:r>
              <a:rPr lang="en-US" dirty="0" smtClean="0"/>
              <a:t>(</a:t>
            </a:r>
            <a:r>
              <a:rPr lang="en-US" dirty="0" err="1" smtClean="0"/>
              <a:t>mitis</a:t>
            </a:r>
            <a:r>
              <a:rPr lang="en-US" dirty="0" smtClean="0"/>
              <a:t>), </a:t>
            </a:r>
            <a:r>
              <a:rPr lang="en-US" dirty="0" err="1" smtClean="0"/>
              <a:t>mutans</a:t>
            </a:r>
            <a:r>
              <a:rPr lang="en-US" b="1" dirty="0" smtClean="0"/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intermedius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anginosus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constellatus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S.anginosus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or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milleri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group</a:t>
            </a:r>
          </a:p>
          <a:p>
            <a:pPr lvl="2"/>
            <a:r>
              <a:rPr lang="en-US" dirty="0" smtClean="0"/>
              <a:t>Unique and </a:t>
            </a:r>
            <a:r>
              <a:rPr lang="en-US" dirty="0" err="1" smtClean="0"/>
              <a:t>a/w</a:t>
            </a:r>
            <a:r>
              <a:rPr lang="en-US" dirty="0" smtClean="0"/>
              <a:t> abscess and metastatic infection intra and </a:t>
            </a:r>
            <a:r>
              <a:rPr lang="en-US" dirty="0" err="1" smtClean="0"/>
              <a:t>extrcardiac</a:t>
            </a:r>
            <a:r>
              <a:rPr lang="en-US" dirty="0" smtClean="0"/>
              <a:t> locations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Streptococcus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8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191000" y="304800"/>
            <a:ext cx="3048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57600" y="990600"/>
            <a:ext cx="381000" cy="2286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514600"/>
            <a:ext cx="2895600" cy="685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600200"/>
            <a:ext cx="28956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1219200"/>
            <a:ext cx="838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77000" y="1446212"/>
            <a:ext cx="990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1800" y="3351212"/>
            <a:ext cx="1600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5000" y="3579812"/>
            <a:ext cx="2362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Combined Medical and Surgical therapy is usually needed</a:t>
            </a:r>
          </a:p>
          <a:p>
            <a:endParaRPr lang="en-US" dirty="0" smtClean="0"/>
          </a:p>
          <a:p>
            <a:r>
              <a:rPr lang="en-US" dirty="0" smtClean="0"/>
              <a:t>Lack of trials &amp; rarity of infection makes defining optimal regimen difficult</a:t>
            </a:r>
          </a:p>
          <a:p>
            <a:endParaRPr lang="en-US" dirty="0" smtClean="0"/>
          </a:p>
          <a:p>
            <a:r>
              <a:rPr lang="en-US" dirty="0" smtClean="0"/>
              <a:t>A combination of Beta </a:t>
            </a:r>
            <a:r>
              <a:rPr lang="en-US" dirty="0" err="1" smtClean="0"/>
              <a:t>lactam</a:t>
            </a:r>
            <a:r>
              <a:rPr lang="en-US" dirty="0" smtClean="0"/>
              <a:t> and </a:t>
            </a:r>
            <a:r>
              <a:rPr lang="en-US" dirty="0" err="1" smtClean="0"/>
              <a:t>Aminoglycoside</a:t>
            </a:r>
            <a:r>
              <a:rPr lang="en-US" dirty="0" smtClean="0"/>
              <a:t> is recommended</a:t>
            </a:r>
          </a:p>
          <a:p>
            <a:endParaRPr lang="en-US" dirty="0" smtClean="0"/>
          </a:p>
          <a:p>
            <a:r>
              <a:rPr lang="en-US" dirty="0" smtClean="0"/>
              <a:t>If resistant or intolerant to </a:t>
            </a:r>
            <a:r>
              <a:rPr lang="en-US" dirty="0" err="1" smtClean="0"/>
              <a:t>Aminoglycoside</a:t>
            </a:r>
            <a:r>
              <a:rPr lang="en-US" dirty="0" smtClean="0"/>
              <a:t>, </a:t>
            </a:r>
            <a:r>
              <a:rPr lang="en-US" dirty="0" err="1" smtClean="0"/>
              <a:t>Fluroquinolones</a:t>
            </a:r>
            <a:r>
              <a:rPr lang="en-US" dirty="0" smtClean="0"/>
              <a:t> can be given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Aerobic Gm-</a:t>
            </a:r>
            <a:r>
              <a:rPr lang="en-US" dirty="0" err="1" smtClean="0"/>
              <a:t>ve</a:t>
            </a:r>
            <a:r>
              <a:rPr lang="en-US" dirty="0" smtClean="0"/>
              <a:t> Bacilli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762000"/>
            <a:ext cx="7696200" cy="5943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Primarily causes PVE and </a:t>
            </a:r>
            <a:r>
              <a:rPr lang="en-US" dirty="0" err="1" smtClean="0"/>
              <a:t>a/w</a:t>
            </a:r>
            <a:r>
              <a:rPr lang="en-US" dirty="0" smtClean="0"/>
              <a:t> poor outcomes</a:t>
            </a:r>
          </a:p>
          <a:p>
            <a:endParaRPr lang="en-US" dirty="0" smtClean="0"/>
          </a:p>
          <a:p>
            <a:r>
              <a:rPr lang="en-US" dirty="0" smtClean="0"/>
              <a:t>Sometimes manifests as BCNIE</a:t>
            </a:r>
          </a:p>
          <a:p>
            <a:endParaRPr lang="en-US" dirty="0" smtClean="0"/>
          </a:p>
          <a:p>
            <a:r>
              <a:rPr lang="en-US" dirty="0" smtClean="0"/>
              <a:t>Candida infections mostly Healthcare associated</a:t>
            </a:r>
          </a:p>
          <a:p>
            <a:endParaRPr lang="en-US" dirty="0" smtClean="0"/>
          </a:p>
          <a:p>
            <a:r>
              <a:rPr lang="en-US" dirty="0" err="1" smtClean="0"/>
              <a:t>Amphotericin</a:t>
            </a:r>
            <a:r>
              <a:rPr lang="en-US" dirty="0" smtClean="0"/>
              <a:t> B given usually</a:t>
            </a:r>
          </a:p>
          <a:p>
            <a:pPr lvl="1"/>
            <a:r>
              <a:rPr lang="en-US" dirty="0" smtClean="0"/>
              <a:t>Adverse events are severe limiting the use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Relapse rates are high even after surgery</a:t>
            </a:r>
          </a:p>
          <a:p>
            <a:endParaRPr lang="en-US" dirty="0" smtClean="0"/>
          </a:p>
          <a:p>
            <a:r>
              <a:rPr lang="en-US" dirty="0" err="1" smtClean="0"/>
              <a:t>Echinocandins</a:t>
            </a:r>
            <a:r>
              <a:rPr lang="en-US" dirty="0" smtClean="0"/>
              <a:t>[</a:t>
            </a:r>
            <a:r>
              <a:rPr lang="en-US" dirty="0" err="1" smtClean="0"/>
              <a:t>Caspofungin</a:t>
            </a:r>
            <a:r>
              <a:rPr lang="en-US" dirty="0" smtClean="0"/>
              <a:t>, </a:t>
            </a:r>
            <a:r>
              <a:rPr lang="en-US" dirty="0" err="1" smtClean="0"/>
              <a:t>Micafungin</a:t>
            </a:r>
            <a:r>
              <a:rPr lang="en-US" dirty="0" smtClean="0"/>
              <a:t>, </a:t>
            </a:r>
            <a:r>
              <a:rPr lang="en-US" dirty="0" err="1" smtClean="0"/>
              <a:t>Anidulafungin</a:t>
            </a:r>
            <a:r>
              <a:rPr lang="en-US" dirty="0" smtClean="0"/>
              <a:t>] tried when Amp B is not tolerated</a:t>
            </a:r>
          </a:p>
          <a:p>
            <a:endParaRPr lang="en-US" dirty="0" smtClean="0"/>
          </a:p>
          <a:p>
            <a:r>
              <a:rPr lang="en-US" dirty="0" smtClean="0"/>
              <a:t>Once the induction regime is over long term oral suppressive therapy with Azoles, frequently </a:t>
            </a:r>
            <a:r>
              <a:rPr lang="en-US" dirty="0" err="1" smtClean="0"/>
              <a:t>Fluconazole</a:t>
            </a:r>
            <a:r>
              <a:rPr lang="en-US" dirty="0" smtClean="0"/>
              <a:t> and </a:t>
            </a:r>
            <a:r>
              <a:rPr lang="en-US" dirty="0" err="1" smtClean="0"/>
              <a:t>Voriconazole</a:t>
            </a:r>
            <a:r>
              <a:rPr lang="en-US" dirty="0" smtClean="0"/>
              <a:t> is advocated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16764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240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BCNIE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Empiricism begets Empiricism</a:t>
            </a:r>
          </a:p>
          <a:p>
            <a:r>
              <a:rPr lang="en-US" dirty="0" smtClean="0"/>
              <a:t>Selecting an optimal regimen is very difficult</a:t>
            </a:r>
          </a:p>
          <a:p>
            <a:r>
              <a:rPr lang="en-US" dirty="0" smtClean="0"/>
              <a:t>Epidemiological clues</a:t>
            </a:r>
          </a:p>
          <a:p>
            <a:r>
              <a:rPr lang="en-US" dirty="0" smtClean="0"/>
              <a:t>Evaluation of tissue specimens to be considered</a:t>
            </a:r>
          </a:p>
          <a:p>
            <a:r>
              <a:rPr lang="en-US" dirty="0" smtClean="0"/>
              <a:t>Based on the available data ID specialist consulted and a strategy worked out</a:t>
            </a:r>
          </a:p>
          <a:p>
            <a:r>
              <a:rPr lang="en-US" dirty="0" smtClean="0"/>
              <a:t>Regimen necessarily broad to cover</a:t>
            </a:r>
          </a:p>
          <a:p>
            <a:pPr lvl="1"/>
            <a:r>
              <a:rPr lang="en-US" dirty="0" smtClean="0"/>
              <a:t>Streptococci, Staphylococci, </a:t>
            </a:r>
            <a:r>
              <a:rPr lang="en-US" dirty="0" err="1" smtClean="0"/>
              <a:t>Enterococci</a:t>
            </a:r>
            <a:r>
              <a:rPr lang="en-US" dirty="0" smtClean="0"/>
              <a:t> &amp; HACEK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BCNIE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6324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11066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419600" y="3657600"/>
            <a:ext cx="2209800" cy="914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3810000"/>
            <a:ext cx="19812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14800" y="2514600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14800" y="2817812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3122612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3400" y="2362200"/>
            <a:ext cx="2590800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" y="836612"/>
            <a:ext cx="10668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19600" y="1143000"/>
            <a:ext cx="3505200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" y="4799012"/>
            <a:ext cx="1143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3810000" y="4876800"/>
            <a:ext cx="533400" cy="152400"/>
          </a:xfrm>
          <a:prstGeom prst="rightArrow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14800" y="5486400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29200" y="457200"/>
            <a:ext cx="25146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5410200"/>
            <a:ext cx="1371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48200" y="2895600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760412"/>
            <a:ext cx="2286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1903412"/>
            <a:ext cx="2286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29200" y="1676400"/>
            <a:ext cx="2514600" cy="1066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3400" y="3657600"/>
            <a:ext cx="34290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48200" y="3505200"/>
            <a:ext cx="381000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" y="5105400"/>
            <a:ext cx="1371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4495800" y="4953000"/>
            <a:ext cx="533400" cy="152400"/>
          </a:xfrm>
          <a:prstGeom prst="rightArrow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29200" y="5181600"/>
            <a:ext cx="1524000" cy="762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495800" y="6172200"/>
            <a:ext cx="533400" cy="152400"/>
          </a:xfrm>
          <a:prstGeom prst="rightArrow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09600" y="6172200"/>
            <a:ext cx="1371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81600" y="2360612"/>
            <a:ext cx="1371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81600" y="2209800"/>
            <a:ext cx="16764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era, Surgery is the mainstay of treatment for complicated IE</a:t>
            </a:r>
          </a:p>
          <a:p>
            <a:r>
              <a:rPr lang="en-US" dirty="0" smtClean="0"/>
              <a:t>Surgery considered in presence of </a:t>
            </a:r>
          </a:p>
          <a:p>
            <a:pPr lvl="1"/>
            <a:r>
              <a:rPr lang="en-US" dirty="0" smtClean="0"/>
              <a:t>Heart Failure </a:t>
            </a:r>
          </a:p>
          <a:p>
            <a:pPr lvl="1"/>
            <a:r>
              <a:rPr lang="en-US" dirty="0" smtClean="0"/>
              <a:t>High risk of embolism and </a:t>
            </a:r>
          </a:p>
          <a:p>
            <a:pPr lvl="1"/>
            <a:r>
              <a:rPr lang="en-US" dirty="0" smtClean="0"/>
              <a:t>Uncontrolled infection</a:t>
            </a:r>
          </a:p>
          <a:p>
            <a:r>
              <a:rPr lang="en-US" dirty="0" smtClean="0"/>
              <a:t>Early </a:t>
            </a:r>
            <a:r>
              <a:rPr lang="en-US" dirty="0" err="1" smtClean="0"/>
              <a:t>Sx</a:t>
            </a:r>
            <a:r>
              <a:rPr lang="en-US" dirty="0" smtClean="0">
                <a:sym typeface="Wingdings" pitchFamily="2" charset="2"/>
              </a:rPr>
              <a:t> significant improvements in survival for left sided IE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Heart Failure</a:t>
            </a:r>
          </a:p>
          <a:p>
            <a:pPr lvl="1"/>
            <a:r>
              <a:rPr lang="en-US" dirty="0" smtClean="0"/>
              <a:t>Most freq encountered reason for urgent surgical treatment</a:t>
            </a:r>
          </a:p>
          <a:p>
            <a:pPr lvl="1"/>
            <a:r>
              <a:rPr lang="en-US" dirty="0" smtClean="0"/>
              <a:t>Caused by Severe </a:t>
            </a:r>
            <a:r>
              <a:rPr lang="en-US" dirty="0" err="1" smtClean="0"/>
              <a:t>Regurgitant</a:t>
            </a:r>
            <a:r>
              <a:rPr lang="en-US" dirty="0" smtClean="0"/>
              <a:t> lesions , Fistulas, </a:t>
            </a:r>
            <a:r>
              <a:rPr lang="en-US" dirty="0" err="1" smtClean="0"/>
              <a:t>Vegn</a:t>
            </a:r>
            <a:r>
              <a:rPr lang="en-US" dirty="0" smtClean="0"/>
              <a:t> related obstruction</a:t>
            </a:r>
          </a:p>
          <a:p>
            <a:pPr lvl="1"/>
            <a:r>
              <a:rPr lang="en-US" dirty="0" smtClean="0"/>
              <a:t>Delayed surgery may be considered in the absence of HF which may increase likelihood of native valve repair than replacement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Uncontrolled Infection</a:t>
            </a:r>
          </a:p>
          <a:p>
            <a:pPr lvl="1"/>
            <a:r>
              <a:rPr lang="en-US" dirty="0" err="1" smtClean="0"/>
              <a:t>Perivalvular</a:t>
            </a:r>
            <a:r>
              <a:rPr lang="en-US" dirty="0" smtClean="0"/>
              <a:t> extension of infection more freq in Aortic Valve IE</a:t>
            </a:r>
          </a:p>
          <a:p>
            <a:pPr lvl="1"/>
            <a:r>
              <a:rPr lang="en-US" dirty="0" smtClean="0"/>
              <a:t>In case of MV- extension occurs through posterior or lateral portion of mitral annulus</a:t>
            </a:r>
          </a:p>
          <a:p>
            <a:pPr lvl="1"/>
            <a:r>
              <a:rPr lang="en-US" dirty="0" smtClean="0"/>
              <a:t>In case of AV- extends through MAIF</a:t>
            </a:r>
          </a:p>
          <a:p>
            <a:pPr lvl="1"/>
            <a:r>
              <a:rPr lang="en-US" dirty="0" smtClean="0"/>
              <a:t>Urgent Surgery is generally recommended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ACC/AHA</a:t>
            </a:r>
          </a:p>
          <a:p>
            <a:pPr lvl="1"/>
            <a:r>
              <a:rPr lang="en-US" sz="2400" dirty="0" smtClean="0"/>
              <a:t>EARLY –During initial hospitalization before completion of full therapeutic course of Antibiotics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ESC</a:t>
            </a:r>
          </a:p>
          <a:p>
            <a:pPr lvl="1"/>
            <a:r>
              <a:rPr lang="en-US" sz="2400" dirty="0" smtClean="0"/>
              <a:t>EMERGENCY – Within 24 hours</a:t>
            </a:r>
          </a:p>
          <a:p>
            <a:pPr lvl="1"/>
            <a:r>
              <a:rPr lang="en-US" sz="2400" dirty="0" smtClean="0"/>
              <a:t>URGENT – Within Few days</a:t>
            </a:r>
          </a:p>
          <a:p>
            <a:pPr lvl="1"/>
            <a:r>
              <a:rPr lang="en-US" sz="2400" dirty="0" smtClean="0"/>
              <a:t>ELECTIVE – after 1-2 weeks of Antibiotic Therapy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/>
          <a:lstStyle/>
          <a:p>
            <a:r>
              <a:rPr lang="en-US" dirty="0" err="1" smtClean="0"/>
              <a:t>Satelliting</a:t>
            </a:r>
            <a:r>
              <a:rPr lang="en-US" dirty="0" smtClean="0"/>
              <a:t> streptococci</a:t>
            </a:r>
          </a:p>
          <a:p>
            <a:r>
              <a:rPr lang="en-US" dirty="0" smtClean="0"/>
              <a:t>Previously classified under </a:t>
            </a:r>
            <a:r>
              <a:rPr lang="en-US" dirty="0" err="1" smtClean="0"/>
              <a:t>Viridans</a:t>
            </a:r>
            <a:r>
              <a:rPr lang="en-US" dirty="0" smtClean="0"/>
              <a:t> </a:t>
            </a:r>
            <a:r>
              <a:rPr lang="en-US" dirty="0" err="1" smtClean="0"/>
              <a:t>grup</a:t>
            </a:r>
            <a:endParaRPr lang="en-US" dirty="0" smtClean="0"/>
          </a:p>
          <a:p>
            <a:r>
              <a:rPr lang="en-US" dirty="0" err="1" smtClean="0"/>
              <a:t>Gemella</a:t>
            </a:r>
            <a:r>
              <a:rPr lang="en-US" dirty="0" smtClean="0"/>
              <a:t>, </a:t>
            </a:r>
            <a:r>
              <a:rPr lang="en-US" dirty="0" err="1" smtClean="0"/>
              <a:t>Abiotrophia</a:t>
            </a:r>
            <a:r>
              <a:rPr lang="en-US" dirty="0" smtClean="0"/>
              <a:t> and </a:t>
            </a:r>
            <a:r>
              <a:rPr lang="en-US" dirty="0" err="1" smtClean="0"/>
              <a:t>Granulicatella</a:t>
            </a:r>
            <a:endParaRPr lang="en-US" dirty="0" smtClean="0"/>
          </a:p>
          <a:p>
            <a:r>
              <a:rPr lang="en-US" dirty="0" smtClean="0"/>
              <a:t>Now reclassified as separate Genus under NVS</a:t>
            </a:r>
          </a:p>
          <a:p>
            <a:r>
              <a:rPr lang="en-US" dirty="0" err="1" smtClean="0"/>
              <a:t>Nml</a:t>
            </a:r>
            <a:r>
              <a:rPr lang="en-US" dirty="0" smtClean="0"/>
              <a:t> colonies in </a:t>
            </a:r>
            <a:r>
              <a:rPr lang="en-US" dirty="0" err="1" smtClean="0"/>
              <a:t>Oropharynx</a:t>
            </a:r>
            <a:endParaRPr lang="en-US" dirty="0" smtClean="0"/>
          </a:p>
          <a:p>
            <a:r>
              <a:rPr lang="en-US" dirty="0" err="1" smtClean="0"/>
              <a:t>A/w</a:t>
            </a:r>
            <a:r>
              <a:rPr lang="en-US" dirty="0" smtClean="0"/>
              <a:t> </a:t>
            </a:r>
            <a:r>
              <a:rPr lang="en-US" dirty="0" err="1" smtClean="0"/>
              <a:t>bacteremia</a:t>
            </a:r>
            <a:r>
              <a:rPr lang="en-US" dirty="0" smtClean="0"/>
              <a:t>, </a:t>
            </a:r>
            <a:r>
              <a:rPr lang="en-US" dirty="0" err="1" smtClean="0"/>
              <a:t>endocarditis</a:t>
            </a:r>
            <a:r>
              <a:rPr lang="en-US" dirty="0" smtClean="0"/>
              <a:t> and eye infections</a:t>
            </a:r>
          </a:p>
          <a:p>
            <a:r>
              <a:rPr lang="en-US" dirty="0" smtClean="0"/>
              <a:t>More destructive than </a:t>
            </a:r>
            <a:r>
              <a:rPr lang="en-US" dirty="0" err="1" smtClean="0"/>
              <a:t>nml</a:t>
            </a:r>
            <a:r>
              <a:rPr lang="en-US" dirty="0" smtClean="0"/>
              <a:t> </a:t>
            </a:r>
            <a:r>
              <a:rPr lang="en-US" dirty="0" err="1" smtClean="0"/>
              <a:t>Viridans</a:t>
            </a:r>
            <a:r>
              <a:rPr lang="en-US" dirty="0" smtClean="0"/>
              <a:t> group and Higher MIC to Penicillin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Nutritionally Variant Streptococci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895600" y="4724400"/>
            <a:ext cx="251460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82296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239000" y="5943600"/>
            <a:ext cx="304800" cy="304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77869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IE related Embolism: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Occult Embolism ~ 20%</a:t>
            </a:r>
          </a:p>
          <a:p>
            <a:r>
              <a:rPr lang="en-US" dirty="0" smtClean="0"/>
              <a:t>Risk is highest in the first week after Antibiotic initiation</a:t>
            </a:r>
          </a:p>
          <a:p>
            <a:r>
              <a:rPr lang="en-US" dirty="0" smtClean="0"/>
              <a:t>Exact timing of </a:t>
            </a:r>
            <a:r>
              <a:rPr lang="en-US" dirty="0" err="1" smtClean="0"/>
              <a:t>Sx</a:t>
            </a:r>
            <a:r>
              <a:rPr lang="en-US" dirty="0" smtClean="0"/>
              <a:t> to prevent embolism depends on</a:t>
            </a:r>
          </a:p>
          <a:p>
            <a:pPr lvl="1"/>
            <a:r>
              <a:rPr lang="en-US" dirty="0" smtClean="0"/>
              <a:t>Presence or Absence of previous embolic events</a:t>
            </a:r>
          </a:p>
          <a:p>
            <a:pPr lvl="1"/>
            <a:r>
              <a:rPr lang="en-US" dirty="0" smtClean="0"/>
              <a:t>Size and mobility of </a:t>
            </a:r>
            <a:r>
              <a:rPr lang="en-US" dirty="0" err="1" smtClean="0"/>
              <a:t>Vegn</a:t>
            </a:r>
            <a:endParaRPr lang="en-US" dirty="0" smtClean="0"/>
          </a:p>
          <a:p>
            <a:pPr lvl="1"/>
            <a:r>
              <a:rPr lang="en-US" dirty="0" smtClean="0"/>
              <a:t>Other complications of IE</a:t>
            </a:r>
          </a:p>
          <a:p>
            <a:pPr lvl="1"/>
            <a:r>
              <a:rPr lang="en-US" dirty="0" smtClean="0"/>
              <a:t>Duration of Antibiotic therapy</a:t>
            </a:r>
          </a:p>
          <a:p>
            <a:endParaRPr lang="en-US" dirty="0" smtClean="0"/>
          </a:p>
          <a:p>
            <a:r>
              <a:rPr lang="en-US" dirty="0" smtClean="0"/>
              <a:t>Other factors to be considered are</a:t>
            </a:r>
          </a:p>
          <a:p>
            <a:pPr lvl="1"/>
            <a:r>
              <a:rPr lang="en-US" dirty="0" smtClean="0"/>
              <a:t>Patient Viability</a:t>
            </a:r>
          </a:p>
          <a:p>
            <a:pPr lvl="1"/>
            <a:r>
              <a:rPr lang="en-US" dirty="0" err="1" smtClean="0"/>
              <a:t>Comorbid</a:t>
            </a:r>
            <a:r>
              <a:rPr lang="en-US" dirty="0" smtClean="0"/>
              <a:t> conditions</a:t>
            </a:r>
          </a:p>
          <a:p>
            <a:pPr lvl="1"/>
            <a:r>
              <a:rPr lang="en-US" dirty="0" smtClean="0"/>
              <a:t>Potential consequences of Conservative Management</a:t>
            </a:r>
          </a:p>
          <a:p>
            <a:pPr lvl="1"/>
            <a:r>
              <a:rPr lang="en-US" dirty="0" smtClean="0"/>
              <a:t>Patient preferences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458200" cy="6324600"/>
          </a:xfrm>
        </p:spPr>
        <p:txBody>
          <a:bodyPr>
            <a:noAutofit/>
          </a:bodyPr>
          <a:lstStyle/>
          <a:p>
            <a:pPr marL="624078" indent="-514350">
              <a:buNone/>
            </a:pPr>
            <a:endParaRPr lang="en-US" sz="2000" dirty="0" smtClean="0"/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Early </a:t>
            </a:r>
            <a:r>
              <a:rPr lang="en-US" sz="2000" dirty="0" err="1" smtClean="0"/>
              <a:t>Sx</a:t>
            </a:r>
            <a:r>
              <a:rPr lang="en-US" sz="2000" dirty="0" smtClean="0"/>
              <a:t> indicated in heart failure, Uncontrolled infection &amp; Prevention of embolic events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After stroke, surgery should not be delayed in the absence of coma and once ICH has been excluded by cranial CT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After a TIA or a silent cerebral embolism, surgery is recommended without delay 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After diagnosis of ICH, surgery should ideally be postponed for at least 1 month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In the case of surgery for PVE, the general principles outlined for NVE should be followed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Every Pt should have a CT Head immediately before the operation to rule out preoperative hemorrhagic transformation of a brain infarction and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000" dirty="0" smtClean="0"/>
              <a:t>The presence of a hematoma warrants neurosurgical consultation and consideration of cerebral angiography to rule out a </a:t>
            </a:r>
            <a:r>
              <a:rPr lang="en-US" sz="2000" dirty="0" err="1" smtClean="0"/>
              <a:t>mycotic</a:t>
            </a:r>
            <a:r>
              <a:rPr lang="en-US" sz="2000" dirty="0" smtClean="0"/>
              <a:t> aneurysm.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therapy being the mainstay of treatment in this group of pts</a:t>
            </a:r>
          </a:p>
          <a:p>
            <a:r>
              <a:rPr lang="en-US" dirty="0" smtClean="0"/>
              <a:t>Surgery indicated in</a:t>
            </a:r>
          </a:p>
          <a:p>
            <a:pPr lvl="1"/>
            <a:r>
              <a:rPr lang="en-US" dirty="0" smtClean="0"/>
              <a:t>Diuretic resistant Right Heart Failure with Severe TR</a:t>
            </a:r>
          </a:p>
          <a:p>
            <a:pPr lvl="1"/>
            <a:r>
              <a:rPr lang="en-US" dirty="0" smtClean="0"/>
              <a:t>Fastidious organisms resistant to treatment</a:t>
            </a:r>
          </a:p>
          <a:p>
            <a:pPr lvl="2"/>
            <a:r>
              <a:rPr lang="en-US" dirty="0" smtClean="0"/>
              <a:t>Persistent </a:t>
            </a:r>
            <a:r>
              <a:rPr lang="en-US" dirty="0" err="1" smtClean="0"/>
              <a:t>Bacteremia</a:t>
            </a:r>
            <a:r>
              <a:rPr lang="en-US" dirty="0" smtClean="0"/>
              <a:t> &gt;7 days</a:t>
            </a:r>
          </a:p>
          <a:p>
            <a:pPr lvl="1"/>
            <a:r>
              <a:rPr lang="en-US" dirty="0" err="1" smtClean="0"/>
              <a:t>Vegn</a:t>
            </a:r>
            <a:r>
              <a:rPr lang="en-US" dirty="0" smtClean="0"/>
              <a:t> &gt;20mm in dm </a:t>
            </a:r>
            <a:r>
              <a:rPr lang="en-US" dirty="0" err="1" smtClean="0"/>
              <a:t>a/w</a:t>
            </a:r>
            <a:r>
              <a:rPr lang="en-US" dirty="0" smtClean="0"/>
              <a:t> multiple pulmonary embolism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in right sided 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Excision of infected material</a:t>
            </a:r>
          </a:p>
          <a:p>
            <a:r>
              <a:rPr lang="en-US" dirty="0" smtClean="0"/>
              <a:t>Sterilization of the remaining tissue and the INSTRUMENTS f/b</a:t>
            </a:r>
          </a:p>
          <a:p>
            <a:r>
              <a:rPr lang="en-US" dirty="0" smtClean="0"/>
              <a:t>Reconstruction of the Structures</a:t>
            </a:r>
          </a:p>
          <a:p>
            <a:r>
              <a:rPr lang="en-US" dirty="0" smtClean="0"/>
              <a:t>Results assessed by </a:t>
            </a:r>
            <a:r>
              <a:rPr lang="en-US" dirty="0" err="1" smtClean="0"/>
              <a:t>intraop</a:t>
            </a:r>
            <a:r>
              <a:rPr lang="en-US" dirty="0" smtClean="0"/>
              <a:t> TEE</a:t>
            </a:r>
          </a:p>
          <a:p>
            <a:r>
              <a:rPr lang="en-US" dirty="0" smtClean="0"/>
              <a:t>Repair favoured than replacement</a:t>
            </a:r>
          </a:p>
          <a:p>
            <a:r>
              <a:rPr lang="en-US" dirty="0" smtClean="0"/>
              <a:t>Closure of perforation done with Pericardial patches / Matrix substances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Principles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Post surgical outcomes dependent on </a:t>
            </a:r>
          </a:p>
          <a:p>
            <a:pPr lvl="1"/>
            <a:r>
              <a:rPr lang="en-US" sz="2800" dirty="0" smtClean="0"/>
              <a:t>Etiologic organisms</a:t>
            </a:r>
          </a:p>
          <a:p>
            <a:pPr lvl="1"/>
            <a:r>
              <a:rPr lang="en-US" sz="2800" dirty="0" smtClean="0"/>
              <a:t>Extent of tissue destruction</a:t>
            </a:r>
          </a:p>
          <a:p>
            <a:pPr lvl="1"/>
            <a:r>
              <a:rPr lang="en-US" sz="2800" dirty="0" smtClean="0"/>
              <a:t>Presence of Heart Failure</a:t>
            </a:r>
          </a:p>
          <a:p>
            <a:pPr lvl="1"/>
            <a:r>
              <a:rPr lang="en-US" sz="2800" dirty="0" smtClean="0"/>
              <a:t>Other </a:t>
            </a:r>
            <a:r>
              <a:rPr lang="en-US" sz="2800" dirty="0" err="1" smtClean="0"/>
              <a:t>comorbid</a:t>
            </a:r>
            <a:r>
              <a:rPr lang="en-US" sz="2800" dirty="0" smtClean="0"/>
              <a:t> conditions</a:t>
            </a:r>
          </a:p>
          <a:p>
            <a:pPr lvl="1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6721"/>
            <a:ext cx="7924800" cy="634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4648200" y="1600200"/>
            <a:ext cx="2438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1827212"/>
            <a:ext cx="2438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5800" y="2055812"/>
            <a:ext cx="8382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000" y="2513012"/>
            <a:ext cx="27432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400" y="4267200"/>
            <a:ext cx="21336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76600" y="4495800"/>
            <a:ext cx="35052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" y="4722812"/>
            <a:ext cx="2057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7400" y="5943600"/>
            <a:ext cx="32766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5000" y="6172200"/>
            <a:ext cx="5715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over the past 2 decades</a:t>
            </a:r>
          </a:p>
          <a:p>
            <a:r>
              <a:rPr lang="en-US" dirty="0" smtClean="0"/>
              <a:t>Risk Factors</a:t>
            </a:r>
          </a:p>
          <a:p>
            <a:pPr lvl="1"/>
            <a:r>
              <a:rPr lang="en-US" dirty="0" smtClean="0"/>
              <a:t>Older age</a:t>
            </a:r>
          </a:p>
          <a:p>
            <a:pPr lvl="1"/>
            <a:r>
              <a:rPr lang="en-US" dirty="0" smtClean="0"/>
              <a:t>More </a:t>
            </a:r>
            <a:r>
              <a:rPr lang="en-US" dirty="0" err="1" smtClean="0"/>
              <a:t>comorbid</a:t>
            </a:r>
            <a:r>
              <a:rPr lang="en-US" dirty="0" smtClean="0"/>
              <a:t> conditions </a:t>
            </a:r>
            <a:r>
              <a:rPr lang="en-US" dirty="0" err="1" smtClean="0"/>
              <a:t>esp</a:t>
            </a:r>
            <a:r>
              <a:rPr lang="en-US" dirty="0" smtClean="0"/>
              <a:t> Renal Failure</a:t>
            </a:r>
          </a:p>
          <a:p>
            <a:pPr lvl="1"/>
            <a:r>
              <a:rPr lang="en-US" dirty="0" smtClean="0"/>
              <a:t>More no of leads placed per patient</a:t>
            </a:r>
          </a:p>
          <a:p>
            <a:pPr lvl="1"/>
            <a:r>
              <a:rPr lang="en-US" dirty="0" smtClean="0"/>
              <a:t>Need for device revision or replacement</a:t>
            </a:r>
          </a:p>
          <a:p>
            <a:pPr lvl="1"/>
            <a:r>
              <a:rPr lang="en-US" dirty="0" smtClean="0"/>
              <a:t>Pocket site complications </a:t>
            </a:r>
          </a:p>
          <a:p>
            <a:pPr lvl="2"/>
            <a:r>
              <a:rPr lang="en-US" dirty="0" smtClean="0"/>
              <a:t>Hematoma/ poor wound healing</a:t>
            </a:r>
          </a:p>
          <a:p>
            <a:r>
              <a:rPr lang="en-US" dirty="0" smtClean="0"/>
              <a:t>Administration of prophylaxis decreases the incidence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CARDIOVASCULAR IMPLANTABLE</a:t>
            </a:r>
            <a:br>
              <a:rPr lang="en-US" sz="3200" dirty="0" smtClean="0"/>
            </a:br>
            <a:r>
              <a:rPr lang="en-US" sz="3200" dirty="0" smtClean="0"/>
              <a:t>ELECTRONIC DEVICE INFECTIONS -CIED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CLINICAL PRESENTATION: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MC presentation is inflammation and erosion @ pocket site</a:t>
            </a:r>
          </a:p>
          <a:p>
            <a:r>
              <a:rPr lang="en-US" dirty="0" err="1" smtClean="0"/>
              <a:t>Pleuritic</a:t>
            </a:r>
            <a:r>
              <a:rPr lang="en-US" dirty="0" smtClean="0"/>
              <a:t> pain, Lung infiltrates, Lung Abscess can occur</a:t>
            </a:r>
          </a:p>
          <a:p>
            <a:r>
              <a:rPr lang="en-US" dirty="0" smtClean="0"/>
              <a:t>There may be associated Valve infection</a:t>
            </a:r>
          </a:p>
          <a:p>
            <a:r>
              <a:rPr lang="en-US" dirty="0" smtClean="0"/>
              <a:t>Peripheral stigmata are not uncommon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MICROBIOLOGY: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S.aureus</a:t>
            </a:r>
            <a:r>
              <a:rPr lang="en-US" dirty="0" smtClean="0"/>
              <a:t> ~ 60-80%, CONS- common</a:t>
            </a:r>
          </a:p>
          <a:p>
            <a:r>
              <a:rPr lang="en-US" dirty="0" smtClean="0"/>
              <a:t>Org are mostly </a:t>
            </a:r>
            <a:r>
              <a:rPr lang="en-US" dirty="0" err="1" smtClean="0"/>
              <a:t>Oxacillin</a:t>
            </a:r>
            <a:r>
              <a:rPr lang="en-US" dirty="0" smtClean="0"/>
              <a:t> resistant</a:t>
            </a:r>
          </a:p>
          <a:p>
            <a:r>
              <a:rPr lang="en-US" dirty="0" smtClean="0"/>
              <a:t>Rarely Non tuberculosis </a:t>
            </a:r>
            <a:r>
              <a:rPr lang="en-US" dirty="0" err="1" smtClean="0"/>
              <a:t>Mycobacteria</a:t>
            </a:r>
            <a:r>
              <a:rPr lang="en-US" dirty="0" smtClean="0"/>
              <a:t> have been reported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sss\Desktop\DM CARDIO\topic presented\IE\VIRIDA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2667000" cy="19899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685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VIRIDANS STREPTOCOCCI</a:t>
            </a:r>
            <a:endParaRPr lang="en-US" dirty="0"/>
          </a:p>
        </p:txBody>
      </p:sp>
      <p:pic>
        <p:nvPicPr>
          <p:cNvPr id="148483" name="Picture 3" descr="C:\Users\sss\Desktop\DM CARDIO\topic presented\IE\NV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48000"/>
            <a:ext cx="6477000" cy="300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PATHOGENESIS: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between device, host and the organism</a:t>
            </a:r>
          </a:p>
          <a:p>
            <a:r>
              <a:rPr lang="en-US" dirty="0" smtClean="0"/>
              <a:t>BIOFILM formation is an imp mechanism</a:t>
            </a:r>
          </a:p>
          <a:p>
            <a:r>
              <a:rPr lang="en-US" dirty="0" smtClean="0"/>
              <a:t>Efficacy of the </a:t>
            </a:r>
            <a:r>
              <a:rPr lang="en-US" dirty="0" err="1" smtClean="0"/>
              <a:t>preop</a:t>
            </a:r>
            <a:r>
              <a:rPr lang="en-US" dirty="0" smtClean="0"/>
              <a:t> prophylaxis suggest that infection MC occurs at the time of placement</a:t>
            </a:r>
          </a:p>
          <a:p>
            <a:r>
              <a:rPr lang="en-US" dirty="0" smtClean="0"/>
              <a:t>Less freq </a:t>
            </a:r>
            <a:r>
              <a:rPr lang="en-US" dirty="0" err="1" smtClean="0"/>
              <a:t>mech</a:t>
            </a:r>
            <a:r>
              <a:rPr lang="en-US" dirty="0" smtClean="0"/>
              <a:t> is infection from ectopic </a:t>
            </a:r>
            <a:r>
              <a:rPr lang="en-US" dirty="0" err="1" smtClean="0"/>
              <a:t>nidus</a:t>
            </a:r>
            <a:r>
              <a:rPr lang="en-US" dirty="0" smtClean="0"/>
              <a:t> complicated by blood stream infection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DIAGNOSIS: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Purulent drainage at pocket site, </a:t>
            </a:r>
            <a:r>
              <a:rPr lang="en-US" dirty="0" err="1" smtClean="0"/>
              <a:t>erythema</a:t>
            </a:r>
            <a:r>
              <a:rPr lang="en-US" dirty="0" smtClean="0"/>
              <a:t>, </a:t>
            </a:r>
            <a:r>
              <a:rPr lang="en-US" dirty="0" err="1" smtClean="0"/>
              <a:t>sweling</a:t>
            </a:r>
            <a:r>
              <a:rPr lang="en-US" dirty="0" smtClean="0"/>
              <a:t> and pain are straightforward cases</a:t>
            </a:r>
          </a:p>
          <a:p>
            <a:r>
              <a:rPr lang="en-US" dirty="0" smtClean="0"/>
              <a:t>Blood culture obtained as usual along with specimen from local discharge if any</a:t>
            </a:r>
          </a:p>
          <a:p>
            <a:r>
              <a:rPr lang="en-US" dirty="0" smtClean="0"/>
              <a:t>TEE - Lead infection can occur with absolutely </a:t>
            </a:r>
            <a:r>
              <a:rPr lang="en-US" dirty="0" err="1" smtClean="0"/>
              <a:t>nml</a:t>
            </a:r>
            <a:r>
              <a:rPr lang="en-US" dirty="0" smtClean="0"/>
              <a:t> TEE</a:t>
            </a:r>
          </a:p>
          <a:p>
            <a:r>
              <a:rPr lang="en-US" dirty="0" smtClean="0"/>
              <a:t>Intra op Gm stain, C/s from deep pocket tissue samples are confirmatory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3524" y="304800"/>
            <a:ext cx="817707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Duration of Antibiotics from the day of device </a:t>
            </a:r>
            <a:r>
              <a:rPr lang="en-US" dirty="0" err="1" smtClean="0"/>
              <a:t>explantation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Management of blood stream infection as a sole manifestation is difficult</a:t>
            </a:r>
          </a:p>
          <a:p>
            <a:endParaRPr lang="en-US" dirty="0" smtClean="0"/>
          </a:p>
          <a:p>
            <a:r>
              <a:rPr lang="en-US" dirty="0" smtClean="0"/>
              <a:t>Either CIED is infected- serves as a source of bloodstream infection, or the bloodstream infection could secondarily infect the CIED</a:t>
            </a:r>
          </a:p>
          <a:p>
            <a:endParaRPr lang="en-US" dirty="0" smtClean="0"/>
          </a:p>
          <a:p>
            <a:r>
              <a:rPr lang="en-US" dirty="0" smtClean="0"/>
              <a:t>Decisions regarding device removal are complex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If the device is the source of bloodstream infection and is not removed, then relapsing bloodstream infection is inevitable</a:t>
            </a:r>
          </a:p>
          <a:p>
            <a:endParaRPr lang="en-US" dirty="0" smtClean="0"/>
          </a:p>
          <a:p>
            <a:r>
              <a:rPr lang="en-US" dirty="0" smtClean="0"/>
              <a:t>Conversely, if the CIED is removed but was not infected, the patient was exposed to the risk and complications of device removal without benefit.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PROPHYLAXIS</a:t>
            </a:r>
          </a:p>
          <a:p>
            <a:r>
              <a:rPr lang="en-US" dirty="0" err="1" smtClean="0"/>
              <a:t>Preop</a:t>
            </a:r>
            <a:r>
              <a:rPr lang="en-US" dirty="0" smtClean="0"/>
              <a:t> Antibiotic prophylaxis</a:t>
            </a:r>
          </a:p>
          <a:p>
            <a:pPr lvl="1"/>
            <a:r>
              <a:rPr lang="en-US" dirty="0" err="1" smtClean="0"/>
              <a:t>Cefazolin</a:t>
            </a:r>
            <a:r>
              <a:rPr lang="en-US" dirty="0" smtClean="0"/>
              <a:t> 30-60 min before device placement is effective</a:t>
            </a:r>
          </a:p>
          <a:p>
            <a:pPr lvl="1"/>
            <a:r>
              <a:rPr lang="en-US" dirty="0" smtClean="0"/>
              <a:t>If </a:t>
            </a:r>
            <a:r>
              <a:rPr lang="en-US" dirty="0" err="1" smtClean="0"/>
              <a:t>Vancomycin</a:t>
            </a:r>
            <a:r>
              <a:rPr lang="en-US" dirty="0" smtClean="0"/>
              <a:t> is considered more appropriate then infusion begin 2 hr before procedure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generation </a:t>
            </a:r>
            <a:r>
              <a:rPr lang="en-US" dirty="0" err="1" smtClean="0"/>
              <a:t>pulsatile</a:t>
            </a:r>
            <a:r>
              <a:rPr lang="en-US" dirty="0" smtClean="0"/>
              <a:t> flow devices(</a:t>
            </a:r>
            <a:r>
              <a:rPr lang="en-US" dirty="0" err="1" smtClean="0"/>
              <a:t>Novacor</a:t>
            </a:r>
            <a:r>
              <a:rPr lang="en-US" dirty="0" smtClean="0"/>
              <a:t>, </a:t>
            </a:r>
            <a:r>
              <a:rPr lang="en-US" dirty="0" err="1" smtClean="0"/>
              <a:t>Thoratec</a:t>
            </a:r>
            <a:r>
              <a:rPr lang="en-US" dirty="0" smtClean="0"/>
              <a:t>)- higher rates of infection</a:t>
            </a:r>
          </a:p>
          <a:p>
            <a:r>
              <a:rPr lang="en-US" dirty="0" smtClean="0"/>
              <a:t>Second generation continuous flow(</a:t>
            </a:r>
            <a:r>
              <a:rPr lang="en-US" dirty="0" err="1" smtClean="0"/>
              <a:t>HeartMate</a:t>
            </a:r>
            <a:r>
              <a:rPr lang="en-US" dirty="0" smtClean="0"/>
              <a:t> II, </a:t>
            </a:r>
            <a:r>
              <a:rPr lang="en-US" dirty="0" err="1" smtClean="0"/>
              <a:t>VentrAssist</a:t>
            </a:r>
            <a:r>
              <a:rPr lang="en-US" dirty="0" smtClean="0"/>
              <a:t>, </a:t>
            </a:r>
            <a:r>
              <a:rPr lang="en-US" dirty="0" err="1" smtClean="0"/>
              <a:t>MicroMed</a:t>
            </a:r>
            <a:r>
              <a:rPr lang="en-US" dirty="0" smtClean="0"/>
              <a:t> </a:t>
            </a:r>
            <a:r>
              <a:rPr lang="en-US" dirty="0" err="1" smtClean="0"/>
              <a:t>Debakey</a:t>
            </a:r>
            <a:r>
              <a:rPr lang="en-US" dirty="0" smtClean="0"/>
              <a:t>) improved design and smaller size decreased incidence but considerable infection occurs in this too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LEFT VENTRICULAR ASSIST</a:t>
            </a:r>
            <a:br>
              <a:rPr lang="en-US" sz="3200" dirty="0" smtClean="0"/>
            </a:br>
            <a:r>
              <a:rPr lang="en-US" sz="3200" dirty="0" smtClean="0"/>
              <a:t>DEVICE INFECTIONS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DRIVELINE Infection</a:t>
            </a:r>
          </a:p>
          <a:p>
            <a:pPr lvl="1"/>
            <a:r>
              <a:rPr lang="en-US" dirty="0" smtClean="0"/>
              <a:t>MC presentation</a:t>
            </a:r>
          </a:p>
          <a:p>
            <a:pPr lvl="1"/>
            <a:r>
              <a:rPr lang="en-US" dirty="0" err="1" smtClean="0"/>
              <a:t>Erythema</a:t>
            </a:r>
            <a:r>
              <a:rPr lang="en-US" dirty="0" smtClean="0"/>
              <a:t> and discharge from driveline site without systemic manifestations</a:t>
            </a:r>
          </a:p>
          <a:p>
            <a:r>
              <a:rPr lang="en-US" dirty="0" smtClean="0"/>
              <a:t>PUMP POCKET Infection</a:t>
            </a:r>
          </a:p>
          <a:p>
            <a:pPr lvl="1"/>
            <a:r>
              <a:rPr lang="en-US" dirty="0" smtClean="0"/>
              <a:t>Complication of the Driveline</a:t>
            </a:r>
          </a:p>
          <a:p>
            <a:pPr lvl="1"/>
            <a:r>
              <a:rPr lang="en-US" dirty="0" smtClean="0"/>
              <a:t>Local pain and discomfort with systemic manifestations</a:t>
            </a:r>
          </a:p>
          <a:p>
            <a:pPr lvl="1"/>
            <a:r>
              <a:rPr lang="en-US" dirty="0" err="1" smtClean="0"/>
              <a:t>Abnml</a:t>
            </a:r>
            <a:r>
              <a:rPr lang="en-US" dirty="0" smtClean="0"/>
              <a:t> fluid collection in Ultrasound</a:t>
            </a:r>
          </a:p>
          <a:p>
            <a:pPr lvl="1"/>
            <a:r>
              <a:rPr lang="en-US" dirty="0" smtClean="0"/>
              <a:t>Aspiration usually yields purulent material</a:t>
            </a:r>
          </a:p>
          <a:p>
            <a:r>
              <a:rPr lang="en-US" dirty="0" smtClean="0"/>
              <a:t>LVAD associated Infection</a:t>
            </a:r>
          </a:p>
          <a:p>
            <a:pPr lvl="1"/>
            <a:r>
              <a:rPr lang="en-US" dirty="0" smtClean="0"/>
              <a:t>Least common of the 3</a:t>
            </a:r>
          </a:p>
          <a:p>
            <a:pPr lvl="1"/>
            <a:r>
              <a:rPr lang="en-US" dirty="0" smtClean="0"/>
              <a:t>Some cases go undiagnosed</a:t>
            </a:r>
          </a:p>
          <a:p>
            <a:pPr lvl="1"/>
            <a:r>
              <a:rPr lang="en-US" dirty="0" smtClean="0"/>
              <a:t>Considered when sustained blood stream infection in presence of LVAD and no other </a:t>
            </a:r>
            <a:r>
              <a:rPr lang="en-US" dirty="0" err="1" smtClean="0"/>
              <a:t>nidus</a:t>
            </a:r>
            <a:r>
              <a:rPr lang="en-US" dirty="0" smtClean="0"/>
              <a:t> of infection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91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 categories of Infection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MICROBIOLOGY</a:t>
            </a:r>
          </a:p>
          <a:p>
            <a:pPr lvl="1"/>
            <a:r>
              <a:rPr lang="en-US" dirty="0" smtClean="0"/>
              <a:t>Staph </a:t>
            </a:r>
            <a:r>
              <a:rPr lang="en-US" dirty="0" err="1" smtClean="0"/>
              <a:t>aureus</a:t>
            </a:r>
            <a:r>
              <a:rPr lang="en-US" dirty="0" smtClean="0"/>
              <a:t> is the MC org usually </a:t>
            </a:r>
            <a:r>
              <a:rPr lang="en-US" dirty="0" err="1" smtClean="0"/>
              <a:t>oxacillin</a:t>
            </a:r>
            <a:r>
              <a:rPr lang="en-US" dirty="0" smtClean="0"/>
              <a:t> resistant</a:t>
            </a:r>
          </a:p>
          <a:p>
            <a:pPr lvl="1"/>
            <a:r>
              <a:rPr lang="en-US" dirty="0" smtClean="0"/>
              <a:t>Less often VRE, Pseudomonas sp &amp; Fungi are seen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Difficult</a:t>
            </a:r>
          </a:p>
          <a:p>
            <a:pPr lvl="1"/>
            <a:r>
              <a:rPr lang="en-US" dirty="0" smtClean="0"/>
              <a:t>Ideally device must be completely removed and Surgical intervention </a:t>
            </a:r>
            <a:r>
              <a:rPr lang="en-US" dirty="0" err="1" smtClean="0"/>
              <a:t>a/w</a:t>
            </a:r>
            <a:r>
              <a:rPr lang="en-US" dirty="0" smtClean="0"/>
              <a:t> considerable morbidity and mortality</a:t>
            </a:r>
          </a:p>
          <a:p>
            <a:pPr lvl="1"/>
            <a:r>
              <a:rPr lang="en-US" dirty="0" smtClean="0"/>
              <a:t>So medical treatment is the mainstay</a:t>
            </a:r>
          </a:p>
          <a:p>
            <a:pPr lvl="1"/>
            <a:r>
              <a:rPr lang="en-US" dirty="0" smtClean="0"/>
              <a:t>Prolonged duration of therapy</a:t>
            </a:r>
          </a:p>
          <a:p>
            <a:pPr lvl="1"/>
            <a:r>
              <a:rPr lang="en-US" dirty="0" smtClean="0"/>
              <a:t>Choosing the regimen is yet another task owing to MDR nature of the pathogens and the </a:t>
            </a:r>
            <a:r>
              <a:rPr lang="en-US" dirty="0" err="1" smtClean="0"/>
              <a:t>comorbidities</a:t>
            </a:r>
            <a:r>
              <a:rPr lang="en-US" dirty="0" smtClean="0"/>
              <a:t> associated usually a deranged a renal fn</a:t>
            </a:r>
          </a:p>
          <a:p>
            <a:pPr lvl="1"/>
            <a:r>
              <a:rPr lang="en-US" dirty="0" smtClean="0"/>
              <a:t>Surgical interventions ranging from local soft tissue debridement to heart transplantation in case of refractory LVAD </a:t>
            </a:r>
            <a:r>
              <a:rPr lang="en-US" dirty="0" err="1" smtClean="0"/>
              <a:t>Endocarditis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</a:p>
          <a:p>
            <a:pPr lvl="1"/>
            <a:r>
              <a:rPr lang="en-US" dirty="0" smtClean="0"/>
              <a:t>Trials assessing efficacy of Prophylaxis is lacking</a:t>
            </a:r>
          </a:p>
          <a:p>
            <a:pPr lvl="1"/>
            <a:r>
              <a:rPr lang="en-US" dirty="0" smtClean="0"/>
              <a:t>But adoption of this practice is universal</a:t>
            </a:r>
          </a:p>
          <a:p>
            <a:pPr lvl="1"/>
            <a:r>
              <a:rPr lang="en-US" dirty="0" smtClean="0"/>
              <a:t>Multiple( </a:t>
            </a:r>
            <a:r>
              <a:rPr lang="en-US" dirty="0" err="1" smtClean="0"/>
              <a:t>Upto</a:t>
            </a:r>
            <a:r>
              <a:rPr lang="en-US" dirty="0" smtClean="0"/>
              <a:t> 5) Antimicrobials are usually administered</a:t>
            </a:r>
          </a:p>
          <a:p>
            <a:pPr lvl="1"/>
            <a:r>
              <a:rPr lang="en-US" dirty="0" err="1" smtClean="0"/>
              <a:t>Vancomycin</a:t>
            </a:r>
            <a:r>
              <a:rPr lang="en-US" dirty="0" smtClean="0"/>
              <a:t>, </a:t>
            </a:r>
            <a:r>
              <a:rPr lang="en-US" dirty="0" err="1" smtClean="0"/>
              <a:t>Rifampin</a:t>
            </a:r>
            <a:r>
              <a:rPr lang="en-US" dirty="0" smtClean="0"/>
              <a:t>, </a:t>
            </a:r>
            <a:r>
              <a:rPr lang="en-US" dirty="0" err="1" smtClean="0"/>
              <a:t>Cefepime</a:t>
            </a:r>
            <a:r>
              <a:rPr lang="en-US" dirty="0" smtClean="0"/>
              <a:t>, Ciprofloxacin &amp; </a:t>
            </a:r>
            <a:r>
              <a:rPr lang="en-US" dirty="0" err="1" smtClean="0"/>
              <a:t>Fluconazole</a:t>
            </a:r>
            <a:endParaRPr lang="en-US" dirty="0" smtClean="0"/>
          </a:p>
          <a:p>
            <a:pPr lvl="1"/>
            <a:r>
              <a:rPr lang="en-US" dirty="0" smtClean="0"/>
              <a:t>Duration is also variable, pre and post device implantation</a:t>
            </a:r>
          </a:p>
          <a:p>
            <a:pPr lvl="1"/>
            <a:r>
              <a:rPr lang="en-US" dirty="0" smtClean="0"/>
              <a:t>Nasal </a:t>
            </a:r>
            <a:r>
              <a:rPr lang="en-US" dirty="0" err="1" smtClean="0"/>
              <a:t>Mupirocin</a:t>
            </a:r>
            <a:r>
              <a:rPr lang="en-US" dirty="0" smtClean="0"/>
              <a:t> used for variable duration.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NUTRITIONALLY VARIANT STREPTOCOCCI</a:t>
            </a:r>
            <a:endParaRPr lang="en-US" sz="2800" dirty="0"/>
          </a:p>
        </p:txBody>
      </p:sp>
      <p:pic>
        <p:nvPicPr>
          <p:cNvPr id="149506" name="Picture 2" descr="C:\Users\sss\Desktop\DM CARDIO\topic presented\IE\NVS 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1692" y="1219200"/>
            <a:ext cx="8877226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CLINICAL PRESENTATION</a:t>
            </a:r>
          </a:p>
          <a:p>
            <a:r>
              <a:rPr lang="en-US" dirty="0" smtClean="0"/>
              <a:t>Extremely rare</a:t>
            </a:r>
          </a:p>
          <a:p>
            <a:r>
              <a:rPr lang="en-US" dirty="0" smtClean="0"/>
              <a:t>Fever occurs often within 7 days (Upto1month)</a:t>
            </a:r>
          </a:p>
          <a:p>
            <a:r>
              <a:rPr lang="en-US" dirty="0" smtClean="0"/>
              <a:t>Chest pain occurs with Myocardial Infarction, </a:t>
            </a:r>
            <a:r>
              <a:rPr lang="en-US" dirty="0" err="1" smtClean="0"/>
              <a:t>Suppurative</a:t>
            </a:r>
            <a:r>
              <a:rPr lang="en-US" dirty="0" smtClean="0"/>
              <a:t> </a:t>
            </a:r>
            <a:r>
              <a:rPr lang="en-US" dirty="0" err="1" smtClean="0"/>
              <a:t>Pericarditis,Pericardial</a:t>
            </a:r>
            <a:r>
              <a:rPr lang="en-US" dirty="0" smtClean="0"/>
              <a:t> </a:t>
            </a:r>
            <a:r>
              <a:rPr lang="en-US" dirty="0" err="1" smtClean="0"/>
              <a:t>empyema</a:t>
            </a:r>
            <a:endParaRPr lang="en-US" dirty="0" smtClean="0"/>
          </a:p>
          <a:p>
            <a:r>
              <a:rPr lang="en-US" dirty="0" smtClean="0"/>
              <a:t>Such a short IP usually s/o </a:t>
            </a:r>
            <a:r>
              <a:rPr lang="en-US" dirty="0" err="1" smtClean="0"/>
              <a:t>S.aureus</a:t>
            </a:r>
            <a:endParaRPr lang="en-US" dirty="0" smtClean="0"/>
          </a:p>
          <a:p>
            <a:r>
              <a:rPr lang="en-US" dirty="0" err="1" smtClean="0"/>
              <a:t>P.aeroginosa</a:t>
            </a:r>
            <a:r>
              <a:rPr lang="en-US" dirty="0" smtClean="0"/>
              <a:t> &amp; CONS are also implicated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DIAGNOSIS</a:t>
            </a:r>
          </a:p>
          <a:p>
            <a:r>
              <a:rPr lang="en-US" dirty="0" smtClean="0"/>
              <a:t>TEE to r/o Myocardial Abscess</a:t>
            </a:r>
          </a:p>
          <a:p>
            <a:r>
              <a:rPr lang="en-US" dirty="0" smtClean="0"/>
              <a:t>CT or MR </a:t>
            </a:r>
            <a:r>
              <a:rPr lang="en-US" dirty="0" err="1" smtClean="0"/>
              <a:t>Angio</a:t>
            </a:r>
            <a:r>
              <a:rPr lang="en-US" dirty="0" smtClean="0"/>
              <a:t> to r/o Coronary Artery Aneurysm or </a:t>
            </a:r>
            <a:r>
              <a:rPr lang="en-US" dirty="0" err="1" smtClean="0"/>
              <a:t>Pseudoaneurysm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CORONARY STENT INFECTIONS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MANAGEMENT</a:t>
            </a:r>
          </a:p>
          <a:p>
            <a:r>
              <a:rPr lang="en-US" dirty="0" smtClean="0"/>
              <a:t>Extreme rarity of cases, no optimal strategy defined</a:t>
            </a:r>
          </a:p>
          <a:p>
            <a:r>
              <a:rPr lang="en-US" dirty="0" smtClean="0"/>
              <a:t>~24 cases described worldwide</a:t>
            </a:r>
          </a:p>
          <a:p>
            <a:r>
              <a:rPr lang="en-US" dirty="0" smtClean="0"/>
              <a:t>Mortality rate ~50%</a:t>
            </a:r>
          </a:p>
          <a:p>
            <a:r>
              <a:rPr lang="en-US" dirty="0" smtClean="0"/>
              <a:t>Device removal for cure</a:t>
            </a:r>
          </a:p>
          <a:p>
            <a:r>
              <a:rPr lang="en-US" dirty="0" smtClean="0"/>
              <a:t>Early surgical intervention considered</a:t>
            </a:r>
          </a:p>
          <a:p>
            <a:pPr lvl="1"/>
            <a:r>
              <a:rPr lang="en-US" dirty="0" smtClean="0"/>
              <a:t>Stent resection, Vascular repair, Vascular grafting are the options</a:t>
            </a:r>
          </a:p>
          <a:p>
            <a:r>
              <a:rPr lang="en-US" dirty="0" smtClean="0"/>
              <a:t>Antimicrobial therapy ~ 6 weeks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PREVENTION</a:t>
            </a:r>
          </a:p>
          <a:p>
            <a:pPr algn="ctr">
              <a:buNone/>
            </a:pPr>
            <a:endParaRPr lang="en-US" sz="7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Risk of IE </a:t>
            </a:r>
          </a:p>
          <a:p>
            <a:pPr lvl="1"/>
            <a:r>
              <a:rPr lang="en-US" dirty="0" smtClean="0"/>
              <a:t>cumulative low grade </a:t>
            </a:r>
            <a:r>
              <a:rPr lang="en-US" dirty="0" err="1" smtClean="0"/>
              <a:t>bacteremia</a:t>
            </a:r>
            <a:r>
              <a:rPr lang="en-US" dirty="0" smtClean="0"/>
              <a:t> &gt;&gt;&gt; sporadic high grade </a:t>
            </a:r>
            <a:r>
              <a:rPr lang="en-US" dirty="0" err="1" smtClean="0"/>
              <a:t>bacteremia</a:t>
            </a:r>
            <a:endParaRPr lang="en-US" dirty="0" smtClean="0"/>
          </a:p>
          <a:p>
            <a:r>
              <a:rPr lang="en-US" dirty="0" smtClean="0"/>
              <a:t>Risk of IE following dental procedures</a:t>
            </a:r>
          </a:p>
          <a:p>
            <a:pPr lvl="1"/>
            <a:r>
              <a:rPr lang="en-US" dirty="0" smtClean="0"/>
              <a:t>With Antibiotic prophylaxis- 1 case per 1,50,000</a:t>
            </a:r>
          </a:p>
          <a:p>
            <a:pPr lvl="1"/>
            <a:r>
              <a:rPr lang="en-US" dirty="0" smtClean="0"/>
              <a:t>Without antibiotics – 1 case per 46,000</a:t>
            </a:r>
          </a:p>
          <a:p>
            <a:r>
              <a:rPr lang="en-US" dirty="0" smtClean="0"/>
              <a:t>Widespread use of Antibiotic result in drug resistance</a:t>
            </a:r>
          </a:p>
          <a:p>
            <a:r>
              <a:rPr lang="en-US" dirty="0" smtClean="0"/>
              <a:t>Efficacy of antibiotic prophylaxis – </a:t>
            </a:r>
          </a:p>
          <a:p>
            <a:pPr lvl="1"/>
            <a:r>
              <a:rPr lang="en-US" dirty="0" smtClean="0"/>
              <a:t>only proven in animal models</a:t>
            </a:r>
          </a:p>
          <a:p>
            <a:pPr lvl="1"/>
            <a:r>
              <a:rPr lang="en-US" dirty="0" smtClean="0"/>
              <a:t>Effect on humans is controversial</a:t>
            </a:r>
          </a:p>
          <a:p>
            <a:r>
              <a:rPr lang="en-US" dirty="0" smtClean="0"/>
              <a:t>There is no prospective RCT to prove the same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of IE prophylaxis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58200" y="617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8305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533400" y="2817812"/>
            <a:ext cx="38862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" y="3124200"/>
            <a:ext cx="16764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3429000"/>
            <a:ext cx="16764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5103812"/>
            <a:ext cx="36576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ACC/AHA guidelines recommend prophylaxis in cardiac transplant recipients who develop cardiac </a:t>
            </a:r>
            <a:r>
              <a:rPr lang="en-US" dirty="0" err="1" smtClean="0"/>
              <a:t>valvulopathy</a:t>
            </a:r>
            <a:r>
              <a:rPr lang="en-US" dirty="0" smtClean="0"/>
              <a:t>, this is not supported by strong evidence and is not recommended by the ESC Task Force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Transplant </a:t>
            </a:r>
            <a:r>
              <a:rPr lang="en-US" dirty="0" err="1" smtClean="0"/>
              <a:t>Valvulopathy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Population at Risk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3421" y="1219200"/>
            <a:ext cx="835337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819400" y="3351212"/>
            <a:ext cx="24384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4114800"/>
            <a:ext cx="2590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4343400"/>
            <a:ext cx="22860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10600" y="6400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Antibiotic prophylaxis is not recommended for </a:t>
            </a:r>
          </a:p>
          <a:p>
            <a:pPr lvl="1"/>
            <a:r>
              <a:rPr lang="en-US" dirty="0" smtClean="0"/>
              <a:t> Intermediate risk pts, i.e. any other form of native valve disease </a:t>
            </a:r>
            <a:r>
              <a:rPr lang="en-US" dirty="0" err="1" smtClean="0"/>
              <a:t>esp</a:t>
            </a:r>
            <a:endParaRPr lang="en-US" dirty="0" smtClean="0"/>
          </a:p>
          <a:p>
            <a:pPr lvl="2"/>
            <a:r>
              <a:rPr lang="en-US" dirty="0" smtClean="0"/>
              <a:t>Bicuspid </a:t>
            </a:r>
            <a:r>
              <a:rPr lang="en-US" dirty="0" err="1" smtClean="0"/>
              <a:t>Ao</a:t>
            </a:r>
            <a:r>
              <a:rPr lang="en-US" dirty="0" smtClean="0"/>
              <a:t> Valve</a:t>
            </a:r>
          </a:p>
          <a:p>
            <a:pPr lvl="2"/>
            <a:r>
              <a:rPr lang="en-US" dirty="0" smtClean="0"/>
              <a:t>MVP and </a:t>
            </a:r>
          </a:p>
          <a:p>
            <a:pPr lvl="2"/>
            <a:r>
              <a:rPr lang="en-US" dirty="0" err="1" smtClean="0"/>
              <a:t>Calcific</a:t>
            </a:r>
            <a:r>
              <a:rPr lang="en-US" dirty="0" smtClean="0"/>
              <a:t> AS</a:t>
            </a:r>
          </a:p>
          <a:p>
            <a:endParaRPr lang="en-US" dirty="0" smtClean="0"/>
          </a:p>
          <a:p>
            <a:r>
              <a:rPr lang="en-US" dirty="0" smtClean="0"/>
              <a:t>Nevertheless, both intermediate- and high-risk patients should be advised of the importance of DENTAL AND CUTANEOUS HYGIENE. </a:t>
            </a:r>
          </a:p>
          <a:p>
            <a:endParaRPr lang="en-US" dirty="0" smtClean="0"/>
          </a:p>
          <a:p>
            <a:r>
              <a:rPr lang="en-US" dirty="0" smtClean="0"/>
              <a:t>These measures of general hygiene apply to patients and healthcare workers and should ideally be applied to the general population, as IE frequently occurs without known cardiac disease.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33208"/>
            <a:ext cx="8001000" cy="624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1524000" y="2360612"/>
            <a:ext cx="3581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113212"/>
            <a:ext cx="3581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38400" y="5484812"/>
            <a:ext cx="3962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5713412"/>
            <a:ext cx="57150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610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>
            <a:off x="1143000" y="3503612"/>
            <a:ext cx="4876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43000" y="3732212"/>
            <a:ext cx="5257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Acute presentation</a:t>
            </a:r>
          </a:p>
          <a:p>
            <a:endParaRPr lang="en-US" dirty="0" smtClean="0"/>
          </a:p>
          <a:p>
            <a:r>
              <a:rPr lang="en-US" dirty="0" smtClean="0"/>
              <a:t>At risk group – IV drug abusers and elderly</a:t>
            </a:r>
          </a:p>
          <a:p>
            <a:endParaRPr lang="en-US" dirty="0" smtClean="0"/>
          </a:p>
          <a:p>
            <a:r>
              <a:rPr lang="en-US" dirty="0" smtClean="0"/>
              <a:t>Complications are frequent</a:t>
            </a:r>
          </a:p>
          <a:p>
            <a:pPr lvl="1"/>
            <a:r>
              <a:rPr lang="en-US" sz="2800" dirty="0" smtClean="0"/>
              <a:t>Destructive </a:t>
            </a:r>
            <a:r>
              <a:rPr lang="en-US" sz="2800" dirty="0" err="1" smtClean="0"/>
              <a:t>valvular</a:t>
            </a:r>
            <a:r>
              <a:rPr lang="en-US" sz="2800" dirty="0" smtClean="0"/>
              <a:t> lesions and </a:t>
            </a:r>
          </a:p>
          <a:p>
            <a:pPr lvl="1"/>
            <a:r>
              <a:rPr lang="en-US" sz="2800" dirty="0" smtClean="0"/>
              <a:t>Metastatic musculoskeletal infections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Prevalence &lt;10%</a:t>
            </a:r>
          </a:p>
          <a:p>
            <a:endParaRPr lang="en-US" dirty="0" smtClean="0"/>
          </a:p>
          <a:p>
            <a:r>
              <a:rPr lang="en-US" dirty="0" smtClean="0"/>
              <a:t>Uniquely susceptible to penicillin</a:t>
            </a:r>
          </a:p>
          <a:p>
            <a:endParaRPr lang="en-US" dirty="0" smtClean="0"/>
          </a:p>
          <a:p>
            <a:r>
              <a:rPr lang="en-US" dirty="0" smtClean="0"/>
              <a:t>Surgery is often required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Hemolytic Streptococci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69325"/>
            <a:ext cx="8001000" cy="547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477000" y="2209800"/>
            <a:ext cx="762000" cy="3733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Antibiotic prophylaxis should only be considered for patients at</a:t>
            </a:r>
          </a:p>
          <a:p>
            <a:pPr lvl="1"/>
            <a:r>
              <a:rPr lang="en-US" dirty="0" smtClean="0"/>
              <a:t>highest risk for </a:t>
            </a:r>
            <a:r>
              <a:rPr lang="en-US" dirty="0" err="1" smtClean="0"/>
              <a:t>endocarditis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undergoing at risk dental procedures</a:t>
            </a:r>
          </a:p>
          <a:p>
            <a:pPr lvl="1"/>
            <a:r>
              <a:rPr lang="en-US" dirty="0" smtClean="0"/>
              <a:t>and is not recommended in other situations. </a:t>
            </a:r>
          </a:p>
          <a:p>
            <a:endParaRPr lang="en-US" dirty="0" smtClean="0"/>
          </a:p>
          <a:p>
            <a:r>
              <a:rPr lang="en-US" dirty="0" smtClean="0"/>
              <a:t>The main targets for antibiotic prophylaxis in these patients are oral streptococci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631" y="381000"/>
            <a:ext cx="859456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1828800" y="5181600"/>
            <a:ext cx="1828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1400" y="5181600"/>
            <a:ext cx="13716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5484812"/>
            <a:ext cx="13716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2200" y="2971800"/>
            <a:ext cx="1447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200" y="3886200"/>
            <a:ext cx="1447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Antibiotic therapy is only needed when INVASIVE PROCEDURES ARE PERFORMED IN THE CONTEXT OF INFECTION.</a:t>
            </a:r>
          </a:p>
          <a:p>
            <a:r>
              <a:rPr lang="en-US" dirty="0" err="1" smtClean="0"/>
              <a:t>Resp</a:t>
            </a:r>
            <a:r>
              <a:rPr lang="en-US" dirty="0" smtClean="0"/>
              <a:t> Tract: </a:t>
            </a:r>
          </a:p>
          <a:p>
            <a:pPr lvl="1"/>
            <a:r>
              <a:rPr lang="en-US" dirty="0" smtClean="0"/>
              <a:t>Abscess drainage – Anti Staphylococcal Drug</a:t>
            </a:r>
          </a:p>
          <a:p>
            <a:r>
              <a:rPr lang="en-US" dirty="0" smtClean="0"/>
              <a:t>GIT/</a:t>
            </a:r>
            <a:r>
              <a:rPr lang="en-US" dirty="0" err="1" smtClean="0"/>
              <a:t>Genito</a:t>
            </a:r>
            <a:r>
              <a:rPr lang="en-US" dirty="0" smtClean="0"/>
              <a:t>-Urinary: </a:t>
            </a:r>
          </a:p>
          <a:p>
            <a:pPr lvl="1"/>
            <a:r>
              <a:rPr lang="en-US" dirty="0" smtClean="0"/>
              <a:t>Established Infection/ Suspected sepsis </a:t>
            </a:r>
            <a:r>
              <a:rPr lang="en-US" dirty="0" err="1" smtClean="0"/>
              <a:t>a/w</a:t>
            </a:r>
            <a:r>
              <a:rPr lang="en-US" dirty="0" smtClean="0"/>
              <a:t> procedure – Anti </a:t>
            </a:r>
            <a:r>
              <a:rPr lang="en-US" dirty="0" err="1" smtClean="0"/>
              <a:t>Enterococcal</a:t>
            </a:r>
            <a:r>
              <a:rPr lang="en-US" dirty="0" smtClean="0"/>
              <a:t> prophylaxis</a:t>
            </a:r>
          </a:p>
          <a:p>
            <a:r>
              <a:rPr lang="en-US" dirty="0" err="1" smtClean="0"/>
              <a:t>Derm</a:t>
            </a:r>
            <a:r>
              <a:rPr lang="en-US" dirty="0" smtClean="0"/>
              <a:t> / </a:t>
            </a:r>
            <a:r>
              <a:rPr lang="en-US" dirty="0" err="1" smtClean="0"/>
              <a:t>Musculo</a:t>
            </a:r>
            <a:r>
              <a:rPr lang="en-US" dirty="0" smtClean="0"/>
              <a:t>-Skeletal:</a:t>
            </a:r>
          </a:p>
          <a:p>
            <a:pPr lvl="1"/>
            <a:r>
              <a:rPr lang="en-US" dirty="0" smtClean="0"/>
              <a:t>Procedures involving infected skin – Anti Staphylococcal and BHS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Prophylaxis for NON DENTAL PROCEDURES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Prosthetic Valve, any type of prosthetic graft or PPI, Antibiotic Prophylaxis considered</a:t>
            </a:r>
          </a:p>
          <a:p>
            <a:r>
              <a:rPr lang="en-US" dirty="0" smtClean="0"/>
              <a:t>RCT – shown the efficacy of </a:t>
            </a:r>
            <a:r>
              <a:rPr lang="en-US" dirty="0" err="1" smtClean="0"/>
              <a:t>Cefazolin</a:t>
            </a:r>
            <a:r>
              <a:rPr lang="en-US" dirty="0" smtClean="0"/>
              <a:t> 1g I.V in preventing local and systemic infection before PPI</a:t>
            </a:r>
          </a:p>
          <a:p>
            <a:r>
              <a:rPr lang="en-US" dirty="0" err="1" smtClean="0"/>
              <a:t>Preop</a:t>
            </a:r>
            <a:r>
              <a:rPr lang="en-US" dirty="0" smtClean="0"/>
              <a:t> screening for nasal carriage of </a:t>
            </a:r>
            <a:r>
              <a:rPr lang="en-US" dirty="0" err="1" smtClean="0"/>
              <a:t>S.aureus</a:t>
            </a:r>
            <a:r>
              <a:rPr lang="en-US" dirty="0" smtClean="0"/>
              <a:t> before elective cardiac surgery and treatment with </a:t>
            </a:r>
            <a:r>
              <a:rPr lang="en-US" dirty="0" err="1" smtClean="0"/>
              <a:t>Mupirocin</a:t>
            </a:r>
            <a:r>
              <a:rPr lang="en-US" dirty="0" smtClean="0"/>
              <a:t> and </a:t>
            </a:r>
            <a:r>
              <a:rPr lang="en-US" dirty="0" err="1" smtClean="0"/>
              <a:t>Chlorhexidine</a:t>
            </a:r>
            <a:r>
              <a:rPr lang="en-US" dirty="0" smtClean="0"/>
              <a:t> recommended</a:t>
            </a:r>
          </a:p>
          <a:p>
            <a:r>
              <a:rPr lang="en-US" dirty="0" smtClean="0"/>
              <a:t>Potential dental sepsis should be eliminated 2 weeks prior to Prosthetic Valve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Cardiac and Vascular Interventions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64684"/>
            <a:ext cx="7848600" cy="5542416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791200" y="1828800"/>
            <a:ext cx="457200" cy="16002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1981200"/>
            <a:ext cx="4114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743200"/>
            <a:ext cx="26670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43000" y="5486400"/>
            <a:ext cx="5181600" cy="457200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GUIDELINES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 several innovative concepts</a:t>
            </a:r>
          </a:p>
          <a:p>
            <a:pPr lvl="1"/>
            <a:r>
              <a:rPr lang="en-US" sz="2400" dirty="0" smtClean="0"/>
              <a:t>Limitation of Antibiotic prophylaxis to highest risk pts</a:t>
            </a:r>
          </a:p>
          <a:p>
            <a:pPr lvl="1"/>
            <a:r>
              <a:rPr lang="en-US" sz="2400" dirty="0" smtClean="0"/>
              <a:t>Focus on Healthcare associated IE</a:t>
            </a:r>
          </a:p>
          <a:p>
            <a:pPr lvl="1"/>
            <a:r>
              <a:rPr lang="en-US" sz="2400" dirty="0" smtClean="0"/>
              <a:t>Identification of optimal timing for Surgery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ESC Guidelines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Reasons for the new update</a:t>
            </a:r>
          </a:p>
          <a:p>
            <a:pPr lvl="1"/>
            <a:r>
              <a:rPr lang="en-US" sz="2400" dirty="0" smtClean="0"/>
              <a:t>Publication of new large series of IE</a:t>
            </a:r>
          </a:p>
          <a:p>
            <a:pPr lvl="1"/>
            <a:r>
              <a:rPr lang="en-US" sz="2400" dirty="0" smtClean="0"/>
              <a:t>First Large RCT regarding surgical therapy</a:t>
            </a:r>
          </a:p>
          <a:p>
            <a:pPr lvl="1"/>
            <a:r>
              <a:rPr lang="en-US" sz="2400" dirty="0" smtClean="0"/>
              <a:t>Improvements in imaging procedures</a:t>
            </a:r>
          </a:p>
          <a:p>
            <a:pPr lvl="1"/>
            <a:r>
              <a:rPr lang="en-US" sz="2400" dirty="0" smtClean="0"/>
              <a:t>To address the discrepancies between previous guidelines</a:t>
            </a:r>
          </a:p>
          <a:p>
            <a:pPr lvl="1"/>
            <a:endParaRPr lang="en-US" sz="2800" dirty="0" smtClean="0"/>
          </a:p>
          <a:p>
            <a:r>
              <a:rPr lang="en-US" dirty="0" smtClean="0"/>
              <a:t>Need for </a:t>
            </a:r>
            <a:r>
              <a:rPr lang="en-US" dirty="0" err="1" smtClean="0"/>
              <a:t>Endocarditis</a:t>
            </a:r>
            <a:r>
              <a:rPr lang="en-US" dirty="0" smtClean="0"/>
              <a:t> Team</a:t>
            </a:r>
          </a:p>
          <a:p>
            <a:pPr lvl="1"/>
            <a:endParaRPr lang="en-US" dirty="0" smtClean="0"/>
          </a:p>
          <a:p>
            <a:pPr lvl="1"/>
            <a:r>
              <a:rPr lang="en-US" sz="2600" dirty="0" smtClean="0"/>
              <a:t>PRIMARY CARE PHYSICIANS, CARDIOLOGISTS, CTVS SURGEONS, MICROBIOLOGISTS, ID SPECIALISTS, NEUROLOGISTS, NEUROSURGEONS</a:t>
            </a:r>
          </a:p>
          <a:p>
            <a:pPr lvl="1"/>
            <a:endParaRPr lang="en-US" sz="2400" i="1" dirty="0" smtClean="0"/>
          </a:p>
          <a:p>
            <a:r>
              <a:rPr lang="en-US" dirty="0" smtClean="0"/>
              <a:t>Main objective- Simple and Clear concept for HCP in their clinical decision making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ESC Guidelines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Represents up to 30% of all cases</a:t>
            </a:r>
          </a:p>
          <a:p>
            <a:r>
              <a:rPr lang="en-US" dirty="0" smtClean="0"/>
              <a:t>Increasing incidence and a worse prognosis</a:t>
            </a:r>
          </a:p>
          <a:p>
            <a:r>
              <a:rPr lang="en-US" dirty="0" smtClean="0"/>
              <a:t>Routine antimicrobial prophylaxis is not recommended</a:t>
            </a:r>
          </a:p>
          <a:p>
            <a:r>
              <a:rPr lang="en-US" dirty="0" smtClean="0"/>
              <a:t>But, Aseptic measures during the insertion and manipulation of venous catheters and during any invasive procedures are mandatory to reduce the rate of this healthcare-associated IE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Healthcare-associated 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S.gallolyticus</a:t>
            </a:r>
            <a:r>
              <a:rPr lang="en-US" dirty="0" smtClean="0"/>
              <a:t>[</a:t>
            </a:r>
            <a:r>
              <a:rPr lang="en-US" dirty="0" err="1" smtClean="0"/>
              <a:t>S.bovis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MC in elderly population</a:t>
            </a:r>
          </a:p>
          <a:p>
            <a:pPr lvl="1"/>
            <a:r>
              <a:rPr lang="en-US" dirty="0" smtClean="0"/>
              <a:t>Usually found in GI tract</a:t>
            </a:r>
          </a:p>
          <a:p>
            <a:pPr lvl="1"/>
            <a:r>
              <a:rPr lang="en-US" dirty="0" smtClean="0"/>
              <a:t>Underlying Colon Cancer must be ruled out</a:t>
            </a:r>
          </a:p>
          <a:p>
            <a:pPr lvl="1"/>
            <a:r>
              <a:rPr lang="en-US" dirty="0" smtClean="0"/>
              <a:t>Prevalence &lt;10%</a:t>
            </a:r>
          </a:p>
          <a:p>
            <a:pPr lvl="1"/>
            <a:r>
              <a:rPr lang="en-US" dirty="0" smtClean="0"/>
              <a:t>Expected to increase in future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err="1" smtClean="0"/>
              <a:t>S.pneumoniae</a:t>
            </a:r>
            <a:endParaRPr lang="en-US" dirty="0" smtClean="0"/>
          </a:p>
          <a:p>
            <a:pPr lvl="1"/>
            <a:r>
              <a:rPr lang="en-US" dirty="0" smtClean="0"/>
              <a:t>Common cause of CAP but rare cause of IE</a:t>
            </a:r>
          </a:p>
          <a:p>
            <a:pPr lvl="1"/>
            <a:r>
              <a:rPr lang="en-US" dirty="0" smtClean="0"/>
              <a:t>Acute presentation</a:t>
            </a:r>
          </a:p>
          <a:p>
            <a:pPr lvl="1"/>
            <a:r>
              <a:rPr lang="en-US" dirty="0" smtClean="0"/>
              <a:t>Usually </a:t>
            </a:r>
            <a:r>
              <a:rPr lang="en-US" dirty="0" err="1" smtClean="0"/>
              <a:t>a/w</a:t>
            </a:r>
            <a:r>
              <a:rPr lang="en-US" dirty="0" smtClean="0"/>
              <a:t> Meningitis and Intracranial complications</a:t>
            </a:r>
          </a:p>
          <a:p>
            <a:pPr lvl="1"/>
            <a:r>
              <a:rPr lang="en-US" dirty="0" smtClean="0"/>
              <a:t>Usually penicillin susceptible</a:t>
            </a:r>
          </a:p>
          <a:p>
            <a:pPr lvl="1"/>
            <a:r>
              <a:rPr lang="en-US" dirty="0" smtClean="0"/>
              <a:t>Surgery is often needed to address the complication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19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IE multisystem disease, wide spectrum of presentation</a:t>
            </a:r>
          </a:p>
          <a:p>
            <a:endParaRPr lang="en-US" dirty="0" smtClean="0"/>
          </a:p>
          <a:p>
            <a:r>
              <a:rPr lang="en-US" dirty="0" smtClean="0"/>
              <a:t>Presenting Symptom</a:t>
            </a:r>
          </a:p>
          <a:p>
            <a:pPr lvl="1"/>
            <a:r>
              <a:rPr lang="en-US" dirty="0" smtClean="0"/>
              <a:t>Cardiac, Rheumatologic, Infectious, Neurological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ECHO, MSCT, CMRI &amp; Nuclear Imaging useful for diagnosis, for decision on management &amp; follow up</a:t>
            </a:r>
          </a:p>
          <a:p>
            <a:endParaRPr lang="en-US" dirty="0" smtClean="0"/>
          </a:p>
          <a:p>
            <a:r>
              <a:rPr lang="en-US" dirty="0" smtClean="0"/>
              <a:t>Finally about half of patients undergo Surgery because of complications, need for decision on early surgery</a:t>
            </a:r>
          </a:p>
          <a:p>
            <a:endParaRPr lang="en-US" dirty="0" smtClean="0"/>
          </a:p>
          <a:p>
            <a:r>
              <a:rPr lang="en-US" dirty="0" smtClean="0"/>
              <a:t>Team approach in France reduce 1 year mortality from 18.5 to 8.2%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Endocarditis</a:t>
            </a:r>
            <a:r>
              <a:rPr lang="en-US" dirty="0" smtClean="0"/>
              <a:t> Team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REFERRAL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23181"/>
            <a:ext cx="8229599" cy="515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914400" y="3124200"/>
            <a:ext cx="4343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4400" y="3429000"/>
            <a:ext cx="4343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4400" y="3656012"/>
            <a:ext cx="2057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8400" y="5256212"/>
            <a:ext cx="2438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5791200"/>
            <a:ext cx="24384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Risk of </a:t>
            </a:r>
            <a:r>
              <a:rPr lang="en-US" dirty="0" err="1" smtClean="0"/>
              <a:t>embolization</a:t>
            </a:r>
            <a:r>
              <a:rPr lang="en-US" dirty="0" smtClean="0"/>
              <a:t> and hemodynamic </a:t>
            </a:r>
            <a:r>
              <a:rPr lang="en-US" dirty="0" err="1" smtClean="0"/>
              <a:t>decompensation</a:t>
            </a:r>
            <a:r>
              <a:rPr lang="en-US" dirty="0" smtClean="0"/>
              <a:t> during conventional CAG</a:t>
            </a:r>
          </a:p>
          <a:p>
            <a:endParaRPr lang="en-US" dirty="0" smtClean="0"/>
          </a:p>
          <a:p>
            <a:r>
              <a:rPr lang="en-US" dirty="0" smtClean="0"/>
              <a:t>Abscesses and </a:t>
            </a:r>
            <a:r>
              <a:rPr lang="en-US" dirty="0" err="1" smtClean="0"/>
              <a:t>pseudoaneurysms</a:t>
            </a:r>
            <a:r>
              <a:rPr lang="en-US" dirty="0" smtClean="0"/>
              <a:t>- diagnostic </a:t>
            </a:r>
            <a:r>
              <a:rPr lang="en-US" dirty="0" err="1" smtClean="0"/>
              <a:t>acccuracy</a:t>
            </a:r>
            <a:r>
              <a:rPr lang="en-US" dirty="0" smtClean="0"/>
              <a:t> similar to TEE</a:t>
            </a:r>
          </a:p>
          <a:p>
            <a:endParaRPr lang="en-US" dirty="0" smtClean="0"/>
          </a:p>
          <a:p>
            <a:r>
              <a:rPr lang="en-US" dirty="0" smtClean="0"/>
              <a:t>Superior in defining </a:t>
            </a:r>
            <a:r>
              <a:rPr lang="en-US" dirty="0" err="1" smtClean="0"/>
              <a:t>perivalvular</a:t>
            </a:r>
            <a:r>
              <a:rPr lang="en-US" dirty="0" smtClean="0"/>
              <a:t> extension, anatomy of </a:t>
            </a:r>
            <a:r>
              <a:rPr lang="en-US" dirty="0" err="1" smtClean="0"/>
              <a:t>pseudoaneurysms</a:t>
            </a:r>
            <a:r>
              <a:rPr lang="en-US" dirty="0" smtClean="0"/>
              <a:t>, abscesses and fistula</a:t>
            </a:r>
          </a:p>
          <a:p>
            <a:endParaRPr lang="en-US" dirty="0" smtClean="0"/>
          </a:p>
          <a:p>
            <a:r>
              <a:rPr lang="en-US" dirty="0" smtClean="0"/>
              <a:t>Additionally useful in imaging the aortic root size, ascending aorta, calcification useful in surgical planning</a:t>
            </a:r>
          </a:p>
          <a:p>
            <a:endParaRPr lang="en-US" dirty="0" smtClean="0"/>
          </a:p>
          <a:p>
            <a:r>
              <a:rPr lang="en-US" dirty="0" smtClean="0"/>
              <a:t>Right sided IE reveal concomitant pulmonary diseases, abscesses and infarcts if any</a:t>
            </a:r>
          </a:p>
          <a:p>
            <a:endParaRPr lang="en-US" dirty="0" smtClean="0"/>
          </a:p>
          <a:p>
            <a:r>
              <a:rPr lang="en-US" dirty="0" smtClean="0"/>
              <a:t>CE-MSCT assists in diagnosis of </a:t>
            </a:r>
            <a:r>
              <a:rPr lang="en-US" dirty="0" err="1" smtClean="0"/>
              <a:t>splenic</a:t>
            </a:r>
            <a:r>
              <a:rPr lang="en-US" dirty="0" smtClean="0"/>
              <a:t> and other abscess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MSCT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Increased detection of CNS consequences of IE</a:t>
            </a:r>
          </a:p>
          <a:p>
            <a:endParaRPr lang="en-US" dirty="0" smtClean="0"/>
          </a:p>
          <a:p>
            <a:r>
              <a:rPr lang="en-US" dirty="0" smtClean="0"/>
              <a:t>50-80% are </a:t>
            </a:r>
            <a:r>
              <a:rPr lang="en-US" dirty="0" err="1" smtClean="0"/>
              <a:t>Ischaemic</a:t>
            </a:r>
            <a:r>
              <a:rPr lang="en-US" dirty="0" smtClean="0"/>
              <a:t> lesions, freq small territories than usual larger ones</a:t>
            </a:r>
          </a:p>
          <a:p>
            <a:endParaRPr lang="en-US" dirty="0" smtClean="0"/>
          </a:p>
          <a:p>
            <a:r>
              <a:rPr lang="en-US" dirty="0" smtClean="0"/>
              <a:t>&lt;10% have </a:t>
            </a:r>
            <a:r>
              <a:rPr lang="en-US" dirty="0" err="1" smtClean="0"/>
              <a:t>parenchymal</a:t>
            </a:r>
            <a:r>
              <a:rPr lang="en-US" dirty="0" smtClean="0"/>
              <a:t> and </a:t>
            </a:r>
            <a:r>
              <a:rPr lang="en-US" dirty="0" err="1" smtClean="0"/>
              <a:t>subarachnoidal</a:t>
            </a:r>
            <a:r>
              <a:rPr lang="en-US" dirty="0" smtClean="0"/>
              <a:t> </a:t>
            </a:r>
            <a:r>
              <a:rPr lang="en-US" dirty="0" err="1" smtClean="0"/>
              <a:t>hmges</a:t>
            </a:r>
            <a:r>
              <a:rPr lang="en-US" dirty="0" smtClean="0"/>
              <a:t>, abscesses and </a:t>
            </a:r>
            <a:r>
              <a:rPr lang="en-US" dirty="0" err="1" smtClean="0"/>
              <a:t>mycotic</a:t>
            </a:r>
            <a:r>
              <a:rPr lang="en-US" dirty="0" smtClean="0"/>
              <a:t> aneurysms</a:t>
            </a:r>
          </a:p>
          <a:p>
            <a:endParaRPr lang="en-US" dirty="0" smtClean="0"/>
          </a:p>
          <a:p>
            <a:r>
              <a:rPr lang="en-US" dirty="0" smtClean="0"/>
              <a:t>MICROBLEEDS</a:t>
            </a:r>
          </a:p>
          <a:p>
            <a:pPr lvl="1"/>
            <a:r>
              <a:rPr lang="en-US" dirty="0" smtClean="0"/>
              <a:t>Detected as small areas of </a:t>
            </a:r>
            <a:r>
              <a:rPr lang="en-US" dirty="0" err="1" smtClean="0"/>
              <a:t>hemosiderin</a:t>
            </a:r>
            <a:r>
              <a:rPr lang="en-US" dirty="0" smtClean="0"/>
              <a:t> deposits </a:t>
            </a:r>
          </a:p>
          <a:p>
            <a:pPr lvl="1"/>
            <a:r>
              <a:rPr lang="en-US" dirty="0" smtClean="0"/>
              <a:t>Indicator of small vessel disease. </a:t>
            </a:r>
          </a:p>
          <a:p>
            <a:pPr lvl="1"/>
            <a:r>
              <a:rPr lang="en-US" dirty="0" smtClean="0"/>
              <a:t>Discordance between </a:t>
            </a:r>
            <a:r>
              <a:rPr lang="en-US" dirty="0" err="1" smtClean="0"/>
              <a:t>ischaemic</a:t>
            </a:r>
            <a:r>
              <a:rPr lang="en-US" dirty="0" smtClean="0"/>
              <a:t> lesions and </a:t>
            </a:r>
            <a:r>
              <a:rPr lang="en-US" dirty="0" err="1" smtClean="0"/>
              <a:t>microbleeds</a:t>
            </a:r>
            <a:r>
              <a:rPr lang="en-US" dirty="0" smtClean="0"/>
              <a:t> suggest that they are </a:t>
            </a:r>
            <a:r>
              <a:rPr lang="en-US" b="1" dirty="0" smtClean="0"/>
              <a:t>non embolic in origin</a:t>
            </a:r>
          </a:p>
          <a:p>
            <a:pPr lvl="1"/>
            <a:r>
              <a:rPr lang="en-US" dirty="0" smtClean="0"/>
              <a:t>Although strongly linked to IE they are not considered as minor criterion in Duke`s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Impact of MRI on the diagnosis of IE is marked in patients with non definite IE and without neurological symptoms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MRI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SPECT and PET – important supplementary methods for suspected IE and diagnostic difficulties</a:t>
            </a:r>
          </a:p>
          <a:p>
            <a:endParaRPr lang="en-US" dirty="0" smtClean="0"/>
          </a:p>
          <a:p>
            <a:r>
              <a:rPr lang="en-US" dirty="0" smtClean="0"/>
              <a:t>SPECT – </a:t>
            </a:r>
            <a:r>
              <a:rPr lang="en-US" dirty="0" err="1" smtClean="0"/>
              <a:t>Autologous</a:t>
            </a:r>
            <a:r>
              <a:rPr lang="en-US" dirty="0" smtClean="0"/>
              <a:t> </a:t>
            </a:r>
            <a:r>
              <a:rPr lang="en-US" dirty="0" err="1" smtClean="0"/>
              <a:t>radiolabeled</a:t>
            </a:r>
            <a:r>
              <a:rPr lang="en-US" dirty="0" smtClean="0"/>
              <a:t> leucocytes—accumulate in time dependent fashion in late </a:t>
            </a:r>
            <a:r>
              <a:rPr lang="en-US" dirty="0" err="1" smtClean="0"/>
              <a:t>vs</a:t>
            </a:r>
            <a:r>
              <a:rPr lang="en-US" dirty="0" smtClean="0"/>
              <a:t> early images</a:t>
            </a:r>
          </a:p>
          <a:p>
            <a:endParaRPr lang="en-US" dirty="0" smtClean="0"/>
          </a:p>
          <a:p>
            <a:r>
              <a:rPr lang="en-US" dirty="0" smtClean="0"/>
              <a:t>PET – 18FDG - Activated leucocytes, </a:t>
            </a:r>
            <a:r>
              <a:rPr lang="en-US" dirty="0" err="1" smtClean="0"/>
              <a:t>monocytes,macrophages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Main adv – reduction of misdiagnosed possible IE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Imaging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/>
          </a:bodyPr>
          <a:lstStyle/>
          <a:p>
            <a:r>
              <a:rPr lang="en-US" dirty="0" smtClean="0"/>
              <a:t>Limitations of PET – </a:t>
            </a:r>
          </a:p>
          <a:p>
            <a:pPr lvl="2"/>
            <a:r>
              <a:rPr lang="en-US" dirty="0" smtClean="0"/>
              <a:t>Caution in immediate post op cardiac surgery - false positive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SPECT better than PET</a:t>
            </a:r>
          </a:p>
          <a:p>
            <a:pPr lvl="1"/>
            <a:r>
              <a:rPr lang="en-US" dirty="0" smtClean="0"/>
              <a:t>Preferred in all situations that require enhanced specificity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Disadv</a:t>
            </a:r>
            <a:r>
              <a:rPr lang="en-US" dirty="0" smtClean="0"/>
              <a:t> of SPECT –</a:t>
            </a:r>
          </a:p>
          <a:p>
            <a:pPr lvl="1"/>
            <a:r>
              <a:rPr lang="en-US" dirty="0" smtClean="0"/>
              <a:t>Blood handling during Radiopharmaceutical procedure</a:t>
            </a:r>
          </a:p>
          <a:p>
            <a:pPr lvl="1"/>
            <a:r>
              <a:rPr lang="en-US" dirty="0" smtClean="0"/>
              <a:t>Duration of procedure</a:t>
            </a:r>
          </a:p>
          <a:p>
            <a:pPr lvl="1"/>
            <a:r>
              <a:rPr lang="en-US" dirty="0" smtClean="0"/>
              <a:t>Slightly lower spatial resolution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ight Arrow 2"/>
          <p:cNvSpPr/>
          <p:nvPr/>
        </p:nvSpPr>
        <p:spPr>
          <a:xfrm rot="3482704">
            <a:off x="998116" y="994888"/>
            <a:ext cx="1066800" cy="6096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RECENT PROCEDURE </a:t>
            </a:r>
          </a:p>
          <a:p>
            <a:pPr lvl="1"/>
            <a:r>
              <a:rPr lang="en-US" dirty="0" smtClean="0"/>
              <a:t>Rapid bacterial identification based on </a:t>
            </a:r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PEPTIDE SPECTRA OBTAINED BY MATRIX ASSISTED LASER DESORPTION IONIZATION TIME OF FLIGHT MASS SPECTROMETRY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culture +</a:t>
            </a:r>
            <a:r>
              <a:rPr lang="en-US" dirty="0" err="1" smtClean="0"/>
              <a:t>ve</a:t>
            </a:r>
            <a:r>
              <a:rPr lang="en-US" dirty="0" smtClean="0"/>
              <a:t> 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6000" dirty="0" smtClean="0"/>
          </a:p>
          <a:p>
            <a:pPr algn="ctr">
              <a:buNone/>
            </a:pPr>
            <a:endParaRPr lang="en-US" sz="6000" dirty="0" smtClean="0"/>
          </a:p>
          <a:p>
            <a:pPr algn="ctr">
              <a:buNone/>
            </a:pPr>
            <a:r>
              <a:rPr lang="en-US" sz="7200" dirty="0" smtClean="0"/>
              <a:t>THANK YOU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4038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Acute presentation considerable systemic toxicity</a:t>
            </a:r>
          </a:p>
          <a:p>
            <a:r>
              <a:rPr lang="en-US" dirty="0" smtClean="0"/>
              <a:t>Left heart infection- morbidity and mortality are high despite appropriate surgical intervention</a:t>
            </a:r>
          </a:p>
          <a:p>
            <a:r>
              <a:rPr lang="en-US" dirty="0" smtClean="0"/>
              <a:t>Right heart infection- much higher cure rates</a:t>
            </a:r>
          </a:p>
          <a:p>
            <a:r>
              <a:rPr lang="en-US" dirty="0" smtClean="0"/>
              <a:t>Increasing incidence, increasing resistance so treatment more difficult</a:t>
            </a:r>
          </a:p>
          <a:p>
            <a:r>
              <a:rPr lang="en-US" dirty="0" smtClean="0"/>
              <a:t>Incidence attributed to increasing health care exposure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Staphylococcus</a:t>
            </a:r>
            <a:endParaRPr lang="en-US" dirty="0"/>
          </a:p>
        </p:txBody>
      </p:sp>
      <p:pic>
        <p:nvPicPr>
          <p:cNvPr id="115713" name="Picture 1" descr="C:\Users\sss\Desktop\DM CARDIO\topic presented\IE\S AUREU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28600"/>
            <a:ext cx="2743200" cy="184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Freq </a:t>
            </a:r>
            <a:r>
              <a:rPr lang="en-US" dirty="0" err="1" smtClean="0"/>
              <a:t>a/w</a:t>
            </a:r>
            <a:r>
              <a:rPr lang="en-US" dirty="0" smtClean="0"/>
              <a:t> PVE can cause NVE too</a:t>
            </a:r>
          </a:p>
          <a:p>
            <a:r>
              <a:rPr lang="en-US" dirty="0" err="1" smtClean="0"/>
              <a:t>Subacute</a:t>
            </a:r>
            <a:r>
              <a:rPr lang="en-US" dirty="0" smtClean="0"/>
              <a:t> presentation</a:t>
            </a:r>
          </a:p>
          <a:p>
            <a:r>
              <a:rPr lang="en-US" dirty="0" smtClean="0"/>
              <a:t>Considerable morbidity and mortality</a:t>
            </a:r>
          </a:p>
          <a:p>
            <a:r>
              <a:rPr lang="en-US" dirty="0" smtClean="0"/>
              <a:t>&gt;30 species~ 2 are imp</a:t>
            </a:r>
          </a:p>
          <a:p>
            <a:r>
              <a:rPr lang="en-US" dirty="0" smtClean="0"/>
              <a:t>Staph </a:t>
            </a:r>
            <a:r>
              <a:rPr lang="en-US" dirty="0" err="1" smtClean="0"/>
              <a:t>epidermidis</a:t>
            </a:r>
            <a:r>
              <a:rPr lang="en-US" dirty="0" smtClean="0"/>
              <a:t> and Staph </a:t>
            </a:r>
            <a:r>
              <a:rPr lang="en-US" dirty="0" err="1" smtClean="0"/>
              <a:t>lugdunensis</a:t>
            </a:r>
            <a:endParaRPr lang="en-US" dirty="0" smtClean="0"/>
          </a:p>
          <a:p>
            <a:r>
              <a:rPr lang="en-US" dirty="0" smtClean="0"/>
              <a:t>More virulent than the other CONS</a:t>
            </a:r>
          </a:p>
          <a:p>
            <a:r>
              <a:rPr lang="en-US" dirty="0" smtClean="0"/>
              <a:t>MCC of contaminated Blood culture</a:t>
            </a:r>
          </a:p>
          <a:p>
            <a:r>
              <a:rPr lang="en-US" dirty="0" smtClean="0"/>
              <a:t>Delay in diagnosis d/t misinterpretation of report</a:t>
            </a:r>
          </a:p>
          <a:p>
            <a:r>
              <a:rPr lang="en-US" dirty="0" smtClean="0"/>
              <a:t>Multiple samples of blood to be cultured</a:t>
            </a:r>
          </a:p>
          <a:p>
            <a:r>
              <a:rPr lang="en-US" dirty="0" smtClean="0"/>
              <a:t>CONS are more drug resistant than </a:t>
            </a:r>
            <a:r>
              <a:rPr lang="en-US" dirty="0" err="1" smtClean="0"/>
              <a:t>S.aureus</a:t>
            </a:r>
            <a:r>
              <a:rPr lang="en-US" dirty="0" smtClean="0"/>
              <a:t> so fewer Treatment options available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Multisystem disorder</a:t>
            </a:r>
          </a:p>
          <a:p>
            <a:r>
              <a:rPr lang="en-US" dirty="0" smtClean="0"/>
              <a:t>Infections involve NV, PV, cardiac devices like PPI,ICD, Coronary stents, VAD</a:t>
            </a:r>
          </a:p>
          <a:p>
            <a:r>
              <a:rPr lang="en-US" dirty="0" smtClean="0"/>
              <a:t>IE has potential for complications @ cardiac and extra cardiac site – serious morbidity and mortality</a:t>
            </a:r>
          </a:p>
          <a:p>
            <a:r>
              <a:rPr lang="en-US" dirty="0" smtClean="0"/>
              <a:t>Management requires a TEAM approach in an appropriate center with adequate facilities for emergent diagnostic and surgical interventions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Syndrome of 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752600"/>
            <a:ext cx="8229600" cy="480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MC in elderly</a:t>
            </a:r>
          </a:p>
          <a:p>
            <a:r>
              <a:rPr lang="en-US" sz="2400" dirty="0" err="1" smtClean="0"/>
              <a:t>Enterococcus</a:t>
            </a:r>
            <a:r>
              <a:rPr lang="en-US" sz="2400" dirty="0" smtClean="0"/>
              <a:t> </a:t>
            </a:r>
            <a:r>
              <a:rPr lang="en-US" sz="2400" dirty="0" err="1" smtClean="0"/>
              <a:t>faecalis</a:t>
            </a:r>
            <a:r>
              <a:rPr lang="en-US" sz="2400" dirty="0" smtClean="0"/>
              <a:t> </a:t>
            </a:r>
            <a:r>
              <a:rPr lang="en-US" sz="2400" dirty="0" err="1" smtClean="0"/>
              <a:t>a/w</a:t>
            </a:r>
            <a:r>
              <a:rPr lang="en-US" sz="2400" dirty="0" smtClean="0"/>
              <a:t> Genitourinary tract abnormalities</a:t>
            </a:r>
          </a:p>
          <a:p>
            <a:r>
              <a:rPr lang="en-US" sz="2400" dirty="0" smtClean="0"/>
              <a:t>In the past it was a community acquired, </a:t>
            </a:r>
            <a:r>
              <a:rPr lang="en-US" sz="2400" dirty="0" err="1" smtClean="0"/>
              <a:t>recognised</a:t>
            </a:r>
            <a:r>
              <a:rPr lang="en-US" sz="2400" dirty="0" smtClean="0"/>
              <a:t> as a </a:t>
            </a:r>
            <a:r>
              <a:rPr lang="en-US" sz="2400" dirty="0" err="1" smtClean="0"/>
              <a:t>nml</a:t>
            </a:r>
            <a:r>
              <a:rPr lang="en-US" sz="2400" dirty="0" smtClean="0"/>
              <a:t> gut flora</a:t>
            </a:r>
          </a:p>
          <a:p>
            <a:r>
              <a:rPr lang="en-US" sz="2400" dirty="0" smtClean="0"/>
              <a:t>Recently Health care exposure a predisposing factor [CV catheters]</a:t>
            </a:r>
          </a:p>
          <a:p>
            <a:r>
              <a:rPr lang="en-US" sz="2400" dirty="0" err="1" smtClean="0"/>
              <a:t>Subacute</a:t>
            </a:r>
            <a:r>
              <a:rPr lang="en-US" sz="2400" dirty="0" smtClean="0"/>
              <a:t> presentation is common</a:t>
            </a:r>
          </a:p>
          <a:p>
            <a:r>
              <a:rPr lang="en-US" sz="2400" dirty="0" err="1" smtClean="0"/>
              <a:t>Enterococcus</a:t>
            </a:r>
            <a:r>
              <a:rPr lang="en-US" sz="2400" dirty="0" smtClean="0"/>
              <a:t> </a:t>
            </a:r>
            <a:r>
              <a:rPr lang="en-US" sz="2400" dirty="0" err="1" smtClean="0"/>
              <a:t>faecium</a:t>
            </a:r>
            <a:r>
              <a:rPr lang="en-US" sz="2400" dirty="0" smtClean="0"/>
              <a:t> </a:t>
            </a:r>
            <a:r>
              <a:rPr lang="en-US" sz="2400" dirty="0" err="1" smtClean="0"/>
              <a:t>a/w</a:t>
            </a:r>
            <a:r>
              <a:rPr lang="en-US" sz="2400" dirty="0" smtClean="0"/>
              <a:t> MDR IE</a:t>
            </a:r>
          </a:p>
          <a:p>
            <a:r>
              <a:rPr lang="en-US" sz="2400" dirty="0" smtClean="0"/>
              <a:t>Few strains resistant to </a:t>
            </a:r>
            <a:r>
              <a:rPr lang="en-US" sz="2400" dirty="0" err="1" smtClean="0"/>
              <a:t>Vancomycin</a:t>
            </a:r>
            <a:r>
              <a:rPr lang="en-US" sz="2400" dirty="0" smtClean="0"/>
              <a:t> and are collectively termed VRE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55638"/>
            <a:ext cx="3657600" cy="563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Enterococcus</a:t>
            </a:r>
            <a:endParaRPr lang="en-US" dirty="0"/>
          </a:p>
        </p:txBody>
      </p:sp>
      <p:pic>
        <p:nvPicPr>
          <p:cNvPr id="113665" name="Picture 1" descr="C:\Users\sss\Desktop\DM CARDIO\topic presented\IE\bacteria_enterococc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9150" y="228600"/>
            <a:ext cx="2152650" cy="188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000" b="1" dirty="0" err="1" smtClean="0"/>
              <a:t>Haemophillus</a:t>
            </a:r>
            <a:r>
              <a:rPr lang="en-US" sz="2000" b="1" dirty="0" smtClean="0"/>
              <a:t> species </a:t>
            </a:r>
            <a:r>
              <a:rPr lang="en-US" sz="2000" dirty="0" smtClean="0"/>
              <a:t>[other than </a:t>
            </a:r>
            <a:r>
              <a:rPr lang="en-US" sz="2000" dirty="0" err="1" smtClean="0"/>
              <a:t>H.influenza</a:t>
            </a:r>
            <a:r>
              <a:rPr lang="en-US" sz="2000" dirty="0" smtClean="0"/>
              <a:t>]</a:t>
            </a:r>
          </a:p>
          <a:p>
            <a:pPr lvl="1"/>
            <a:r>
              <a:rPr lang="en-US" sz="2000" b="1" dirty="0" err="1" smtClean="0"/>
              <a:t>Actinomycetemcomitans</a:t>
            </a:r>
            <a:r>
              <a:rPr lang="en-US" sz="2000" dirty="0" smtClean="0"/>
              <a:t>[formerly </a:t>
            </a:r>
            <a:r>
              <a:rPr lang="en-US" sz="2000" dirty="0" err="1" smtClean="0"/>
              <a:t>Actinobacillus</a:t>
            </a:r>
            <a:r>
              <a:rPr lang="en-US" sz="2000" dirty="0" smtClean="0"/>
              <a:t> </a:t>
            </a:r>
            <a:r>
              <a:rPr lang="en-US" sz="2000" dirty="0" err="1" smtClean="0"/>
              <a:t>actinomycetemcomitans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b="1" dirty="0" err="1" smtClean="0"/>
              <a:t>Aggregatibacter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aphrophilus</a:t>
            </a:r>
            <a:r>
              <a:rPr lang="en-US" sz="2000" b="1" dirty="0" smtClean="0"/>
              <a:t> </a:t>
            </a:r>
            <a:r>
              <a:rPr lang="en-US" sz="2000" dirty="0" smtClean="0"/>
              <a:t>(formerly </a:t>
            </a:r>
            <a:r>
              <a:rPr lang="en-US" sz="2000" dirty="0" err="1" smtClean="0"/>
              <a:t>Haemophilus</a:t>
            </a:r>
            <a:r>
              <a:rPr lang="en-US" sz="2000" dirty="0" smtClean="0"/>
              <a:t> </a:t>
            </a:r>
            <a:r>
              <a:rPr lang="en-US" sz="2000" dirty="0" err="1" smtClean="0"/>
              <a:t>aphrophilus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b="1" dirty="0" err="1" smtClean="0"/>
              <a:t>Cardiobacterium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hominis</a:t>
            </a:r>
            <a:endParaRPr lang="en-US" sz="2000" b="1" dirty="0" smtClean="0"/>
          </a:p>
          <a:p>
            <a:pPr lvl="1"/>
            <a:r>
              <a:rPr lang="en-US" sz="2000" b="1" dirty="0" err="1" smtClean="0"/>
              <a:t>Eikenella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corrodens</a:t>
            </a:r>
            <a:r>
              <a:rPr lang="en-US" sz="2000" b="1" dirty="0" smtClean="0"/>
              <a:t>,</a:t>
            </a:r>
          </a:p>
          <a:p>
            <a:pPr lvl="1"/>
            <a:r>
              <a:rPr lang="en-US" sz="2000" b="1" dirty="0" err="1" smtClean="0"/>
              <a:t>Kingella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kingae</a:t>
            </a:r>
            <a:r>
              <a:rPr lang="en-US" sz="2000" b="1" dirty="0" smtClean="0"/>
              <a:t>, and </a:t>
            </a:r>
            <a:r>
              <a:rPr lang="en-US" sz="2000" b="1" dirty="0" err="1" smtClean="0"/>
              <a:t>Kingella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denitrificans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r>
              <a:rPr lang="en-US" sz="2400" dirty="0" smtClean="0"/>
              <a:t>Fastidious organisms - Colonize in </a:t>
            </a:r>
            <a:r>
              <a:rPr lang="en-US" sz="2400" dirty="0" err="1" smtClean="0"/>
              <a:t>oropharynx</a:t>
            </a:r>
            <a:r>
              <a:rPr lang="en-US" sz="2400" dirty="0" smtClean="0"/>
              <a:t> and upper </a:t>
            </a:r>
            <a:r>
              <a:rPr lang="en-US" sz="2400" dirty="0" err="1" smtClean="0"/>
              <a:t>Resp</a:t>
            </a:r>
            <a:r>
              <a:rPr lang="en-US" sz="2400" dirty="0" smtClean="0"/>
              <a:t> tract</a:t>
            </a:r>
          </a:p>
          <a:p>
            <a:r>
              <a:rPr lang="en-US" sz="2400" dirty="0" err="1" smtClean="0"/>
              <a:t>Subacute</a:t>
            </a:r>
            <a:r>
              <a:rPr lang="en-US" sz="2400" dirty="0" smtClean="0"/>
              <a:t> IE -Requires several days of incubation</a:t>
            </a:r>
          </a:p>
          <a:p>
            <a:r>
              <a:rPr lang="en-US" sz="2400" dirty="0" smtClean="0"/>
              <a:t>Indolent course often delays diagnosis</a:t>
            </a:r>
          </a:p>
          <a:p>
            <a:r>
              <a:rPr lang="en-US" sz="2400" dirty="0" smtClean="0"/>
              <a:t>Large vegetations</a:t>
            </a:r>
          </a:p>
          <a:p>
            <a:r>
              <a:rPr lang="en-US" sz="2400" dirty="0" smtClean="0"/>
              <a:t>Embolism to brain and other sites occur frequently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HACEK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 cause of IE</a:t>
            </a:r>
          </a:p>
          <a:p>
            <a:r>
              <a:rPr lang="en-US" dirty="0" smtClean="0"/>
              <a:t>E coli, </a:t>
            </a:r>
            <a:r>
              <a:rPr lang="en-US" dirty="0" err="1" smtClean="0"/>
              <a:t>Klebsiella</a:t>
            </a:r>
            <a:r>
              <a:rPr lang="en-US" dirty="0" smtClean="0"/>
              <a:t> sp, </a:t>
            </a:r>
            <a:r>
              <a:rPr lang="en-US" dirty="0" err="1" smtClean="0"/>
              <a:t>Enterobacter</a:t>
            </a:r>
            <a:r>
              <a:rPr lang="en-US" dirty="0" smtClean="0"/>
              <a:t> sp, Pseudomonas sp</a:t>
            </a:r>
          </a:p>
          <a:p>
            <a:r>
              <a:rPr lang="en-US" dirty="0" smtClean="0"/>
              <a:t>Acute presentation with systemic toxicity sepsis and complications</a:t>
            </a:r>
          </a:p>
          <a:p>
            <a:r>
              <a:rPr lang="en-US" dirty="0" smtClean="0"/>
              <a:t>Community or Health care associated</a:t>
            </a:r>
          </a:p>
          <a:p>
            <a:r>
              <a:rPr lang="en-US" dirty="0" smtClean="0"/>
              <a:t>Outcomes poor - increased morbidity and mortality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Aerobic Gm –</a:t>
            </a:r>
            <a:r>
              <a:rPr lang="en-US" dirty="0" err="1" smtClean="0"/>
              <a:t>ve</a:t>
            </a:r>
            <a:r>
              <a:rPr lang="en-US" dirty="0" smtClean="0"/>
              <a:t> Bacilli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Rare cause of IE</a:t>
            </a:r>
          </a:p>
          <a:p>
            <a:r>
              <a:rPr lang="en-US" dirty="0" smtClean="0"/>
              <a:t>Identification and isolation difficult</a:t>
            </a:r>
          </a:p>
          <a:p>
            <a:r>
              <a:rPr lang="en-US" dirty="0" smtClean="0"/>
              <a:t>Blood culture positive or culture negative IE</a:t>
            </a:r>
          </a:p>
          <a:p>
            <a:r>
              <a:rPr lang="en-US" dirty="0" smtClean="0"/>
              <a:t>MC org is Candida sp</a:t>
            </a:r>
          </a:p>
          <a:p>
            <a:r>
              <a:rPr lang="en-US" dirty="0" smtClean="0"/>
              <a:t>Usually HC associated[indwelling catheter] or involve Prosthetic Valves</a:t>
            </a:r>
          </a:p>
          <a:p>
            <a:r>
              <a:rPr lang="en-US" dirty="0" smtClean="0"/>
              <a:t>IV drug abuse is also a predisposing condition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4" name="Picture 2" descr="C:\Users\sss\Desktop\DM CARDIO\topic presented\IE\candida-fung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95031"/>
            <a:ext cx="2942475" cy="221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Varied presentation – Acute to </a:t>
            </a:r>
            <a:r>
              <a:rPr lang="en-US" dirty="0" err="1" smtClean="0"/>
              <a:t>Subacute</a:t>
            </a:r>
            <a:endParaRPr lang="en-US" dirty="0" smtClean="0"/>
          </a:p>
          <a:p>
            <a:r>
              <a:rPr lang="en-US" dirty="0" smtClean="0"/>
              <a:t>Complications are frequent</a:t>
            </a:r>
          </a:p>
          <a:p>
            <a:r>
              <a:rPr lang="en-US" dirty="0" smtClean="0"/>
              <a:t>Surgery is needed as a routine, </a:t>
            </a:r>
            <a:r>
              <a:rPr lang="en-US" dirty="0" err="1" smtClean="0"/>
              <a:t>esp</a:t>
            </a:r>
            <a:r>
              <a:rPr lang="en-US" dirty="0" smtClean="0"/>
              <a:t> with </a:t>
            </a:r>
            <a:r>
              <a:rPr lang="en-US" dirty="0" err="1" smtClean="0"/>
              <a:t>Aspergillus</a:t>
            </a:r>
            <a:r>
              <a:rPr lang="en-US" dirty="0" smtClean="0"/>
              <a:t> sp</a:t>
            </a:r>
          </a:p>
          <a:p>
            <a:r>
              <a:rPr lang="en-US" dirty="0" smtClean="0"/>
              <a:t>Relapse is a concern, life long oral azoles are usually advocated after initial </a:t>
            </a:r>
            <a:r>
              <a:rPr lang="en-US" dirty="0" err="1" smtClean="0"/>
              <a:t>parenteral</a:t>
            </a:r>
            <a:r>
              <a:rPr lang="en-US" dirty="0" smtClean="0"/>
              <a:t> therapy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6" name="Picture 3" descr="C:\Users\sss\Desktop\DM CARDIO\topic presented\IE\aspergillu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945838"/>
            <a:ext cx="3471061" cy="2650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there is no growth with routine blood culture media or grows slowly and not detected in the usual time intervals</a:t>
            </a:r>
          </a:p>
          <a:p>
            <a:r>
              <a:rPr lang="en-US" dirty="0" smtClean="0"/>
              <a:t>Recent antibiotic exposure is the MCC</a:t>
            </a:r>
          </a:p>
          <a:p>
            <a:r>
              <a:rPr lang="en-US" dirty="0" smtClean="0"/>
              <a:t>Organisms to be suspected are</a:t>
            </a:r>
          </a:p>
          <a:p>
            <a:pPr lvl="1"/>
            <a:r>
              <a:rPr lang="en-US" dirty="0" smtClean="0"/>
              <a:t>Fungi</a:t>
            </a:r>
          </a:p>
          <a:p>
            <a:pPr lvl="1"/>
            <a:r>
              <a:rPr lang="en-US" dirty="0" err="1" smtClean="0"/>
              <a:t>Coxiella</a:t>
            </a:r>
            <a:r>
              <a:rPr lang="en-US" dirty="0" smtClean="0"/>
              <a:t> </a:t>
            </a:r>
            <a:r>
              <a:rPr lang="en-US" dirty="0" err="1" smtClean="0"/>
              <a:t>burnetii</a:t>
            </a:r>
            <a:endParaRPr lang="en-US" dirty="0" smtClean="0"/>
          </a:p>
          <a:p>
            <a:pPr lvl="1"/>
            <a:r>
              <a:rPr lang="en-US" dirty="0" err="1" smtClean="0"/>
              <a:t>Bartonella</a:t>
            </a:r>
            <a:r>
              <a:rPr lang="en-US" dirty="0" smtClean="0"/>
              <a:t> </a:t>
            </a:r>
            <a:r>
              <a:rPr lang="en-US" dirty="0" err="1" smtClean="0"/>
              <a:t>spp</a:t>
            </a:r>
            <a:endParaRPr lang="en-US" dirty="0" smtClean="0"/>
          </a:p>
          <a:p>
            <a:pPr lvl="1"/>
            <a:r>
              <a:rPr lang="en-US" dirty="0" err="1" smtClean="0"/>
              <a:t>Brucella</a:t>
            </a:r>
            <a:r>
              <a:rPr lang="en-US" dirty="0" smtClean="0"/>
              <a:t> sp</a:t>
            </a:r>
          </a:p>
          <a:p>
            <a:pPr lvl="1"/>
            <a:r>
              <a:rPr lang="en-US" dirty="0" err="1" smtClean="0"/>
              <a:t>Tropheryma</a:t>
            </a:r>
            <a:r>
              <a:rPr lang="en-US" dirty="0" smtClean="0"/>
              <a:t> </a:t>
            </a:r>
            <a:r>
              <a:rPr lang="en-US" dirty="0" err="1" smtClean="0"/>
              <a:t>whipplei</a:t>
            </a:r>
            <a:endParaRPr lang="en-US" dirty="0" smtClean="0"/>
          </a:p>
          <a:p>
            <a:pPr lvl="1"/>
            <a:r>
              <a:rPr lang="en-US" dirty="0" err="1" smtClean="0"/>
              <a:t>Legionella</a:t>
            </a:r>
            <a:r>
              <a:rPr lang="en-US" dirty="0" smtClean="0"/>
              <a:t> sp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Negative 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PATHOGENESIS</a:t>
            </a:r>
            <a:endParaRPr lang="en-US" sz="6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Primary predilection</a:t>
            </a:r>
          </a:p>
          <a:p>
            <a:pPr lvl="1"/>
            <a:r>
              <a:rPr lang="en-US" sz="2400" dirty="0" smtClean="0"/>
              <a:t>Underlying </a:t>
            </a:r>
            <a:r>
              <a:rPr lang="en-US" sz="2400" dirty="0" err="1" smtClean="0"/>
              <a:t>valvular</a:t>
            </a:r>
            <a:r>
              <a:rPr lang="en-US" sz="2400" dirty="0" smtClean="0"/>
              <a:t> or non </a:t>
            </a:r>
            <a:r>
              <a:rPr lang="en-US" sz="2400" dirty="0" err="1" smtClean="0"/>
              <a:t>valvular</a:t>
            </a:r>
            <a:r>
              <a:rPr lang="en-US" sz="2400" dirty="0" smtClean="0"/>
              <a:t> structural abnormality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/>
              <a:t>Blood flow turbulence </a:t>
            </a:r>
            <a:r>
              <a:rPr lang="en-US" sz="2400" dirty="0" smtClean="0">
                <a:sym typeface="Wingdings" pitchFamily="2" charset="2"/>
              </a:rPr>
              <a:t> Endothelial disruption Platelet and Fibrin deposition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This lesion is termed as NBTE</a:t>
            </a:r>
          </a:p>
          <a:p>
            <a:pPr lvl="1"/>
            <a:r>
              <a:rPr lang="en-US" sz="2400" dirty="0" err="1" smtClean="0">
                <a:sym typeface="Wingdings" pitchFamily="2" charset="2"/>
              </a:rPr>
              <a:t>Nidus</a:t>
            </a:r>
            <a:r>
              <a:rPr lang="en-US" sz="2400" dirty="0" smtClean="0">
                <a:sym typeface="Wingdings" pitchFamily="2" charset="2"/>
              </a:rPr>
              <a:t> for subsequent adhesion by bacteria and fungi</a:t>
            </a:r>
          </a:p>
          <a:p>
            <a:pPr lvl="1"/>
            <a:endParaRPr lang="en-US" sz="2400" dirty="0" smtClean="0">
              <a:sym typeface="Wingdings" pitchFamily="2" charset="2"/>
            </a:endParaRPr>
          </a:p>
          <a:p>
            <a:r>
              <a:rPr lang="en-US" sz="2800" dirty="0" smtClean="0">
                <a:sym typeface="Wingdings" pitchFamily="2" charset="2"/>
              </a:rPr>
              <a:t>Infection of </a:t>
            </a:r>
            <a:r>
              <a:rPr lang="en-US" sz="2800" dirty="0" err="1" smtClean="0">
                <a:sym typeface="Wingdings" pitchFamily="2" charset="2"/>
              </a:rPr>
              <a:t>nml</a:t>
            </a:r>
            <a:r>
              <a:rPr lang="en-US" sz="2800" dirty="0" smtClean="0">
                <a:sym typeface="Wingdings" pitchFamily="2" charset="2"/>
              </a:rPr>
              <a:t> Valves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Is the </a:t>
            </a:r>
            <a:r>
              <a:rPr lang="en-US" sz="2400" dirty="0" err="1" smtClean="0">
                <a:sym typeface="Wingdings" pitchFamily="2" charset="2"/>
              </a:rPr>
              <a:t>nml</a:t>
            </a:r>
            <a:r>
              <a:rPr lang="en-US" sz="2400" dirty="0" smtClean="0">
                <a:sym typeface="Wingdings" pitchFamily="2" charset="2"/>
              </a:rPr>
              <a:t> valve </a:t>
            </a:r>
            <a:r>
              <a:rPr lang="en-US" sz="2400" dirty="0" err="1" smtClean="0">
                <a:sym typeface="Wingdings" pitchFamily="2" charset="2"/>
              </a:rPr>
              <a:t>nml</a:t>
            </a:r>
            <a:r>
              <a:rPr lang="en-US" sz="2400" dirty="0" smtClean="0">
                <a:sym typeface="Wingdings" pitchFamily="2" charset="2"/>
              </a:rPr>
              <a:t> ???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Animals don’t develop IE even when a large </a:t>
            </a:r>
            <a:r>
              <a:rPr lang="en-US" sz="2400" dirty="0" err="1" smtClean="0">
                <a:sym typeface="Wingdings" pitchFamily="2" charset="2"/>
              </a:rPr>
              <a:t>innoculum</a:t>
            </a:r>
            <a:r>
              <a:rPr lang="en-US" sz="2400" dirty="0" smtClean="0">
                <a:sym typeface="Wingdings" pitchFamily="2" charset="2"/>
              </a:rPr>
              <a:t> of </a:t>
            </a:r>
            <a:r>
              <a:rPr lang="en-US" sz="2400" dirty="0" err="1" smtClean="0">
                <a:sym typeface="Wingdings" pitchFamily="2" charset="2"/>
              </a:rPr>
              <a:t>S.aureus</a:t>
            </a:r>
            <a:r>
              <a:rPr lang="en-US" sz="2400" dirty="0" smtClean="0">
                <a:sym typeface="Wingdings" pitchFamily="2" charset="2"/>
              </a:rPr>
              <a:t> is challenged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85800"/>
            <a:ext cx="73152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Newer molecular biologic techniques define virulence factors</a:t>
            </a:r>
          </a:p>
          <a:p>
            <a:r>
              <a:rPr lang="en-US" dirty="0" smtClean="0"/>
              <a:t>Serve as ADHESINS responsible for bacterial attachment to NBTE </a:t>
            </a:r>
            <a:r>
              <a:rPr lang="en-US" dirty="0" err="1" smtClean="0"/>
              <a:t>nidus</a:t>
            </a:r>
            <a:r>
              <a:rPr lang="en-US" dirty="0" smtClean="0"/>
              <a:t> or </a:t>
            </a:r>
            <a:r>
              <a:rPr lang="en-US" dirty="0" err="1" smtClean="0"/>
              <a:t>intracardiac</a:t>
            </a:r>
            <a:r>
              <a:rPr lang="en-US" dirty="0" smtClean="0"/>
              <a:t> devices</a:t>
            </a:r>
          </a:p>
          <a:p>
            <a:r>
              <a:rPr lang="en-US" dirty="0" smtClean="0"/>
              <a:t>Some organisms develop BIOFILMS which forms an important part in propagation of IE</a:t>
            </a:r>
          </a:p>
          <a:p>
            <a:r>
              <a:rPr lang="en-US" dirty="0" smtClean="0"/>
              <a:t>NEWER VACCINES with </a:t>
            </a:r>
            <a:r>
              <a:rPr lang="en-US" dirty="0" err="1" smtClean="0"/>
              <a:t>adhesins</a:t>
            </a:r>
            <a:r>
              <a:rPr lang="en-US" dirty="0" smtClean="0"/>
              <a:t> as </a:t>
            </a:r>
            <a:r>
              <a:rPr lang="en-US" dirty="0" err="1" smtClean="0"/>
              <a:t>immunogens</a:t>
            </a:r>
            <a:r>
              <a:rPr lang="en-US" dirty="0" smtClean="0"/>
              <a:t> are under trial</a:t>
            </a:r>
          </a:p>
          <a:p>
            <a:pPr lvl="1"/>
            <a:r>
              <a:rPr lang="en-US" dirty="0" smtClean="0"/>
              <a:t>Ex. </a:t>
            </a:r>
            <a:r>
              <a:rPr lang="en-US" dirty="0" err="1" smtClean="0"/>
              <a:t>Fim</a:t>
            </a:r>
            <a:r>
              <a:rPr lang="en-US" dirty="0" smtClean="0"/>
              <a:t> A of the </a:t>
            </a:r>
            <a:r>
              <a:rPr lang="en-US" dirty="0" err="1" smtClean="0"/>
              <a:t>Viridans</a:t>
            </a:r>
            <a:r>
              <a:rPr lang="en-US" dirty="0" smtClean="0"/>
              <a:t> Streptococci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Virulence Factors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burden unknown</a:t>
            </a:r>
          </a:p>
          <a:p>
            <a:endParaRPr lang="en-US" dirty="0" smtClean="0"/>
          </a:p>
          <a:p>
            <a:r>
              <a:rPr lang="en-US" dirty="0" smtClean="0"/>
              <a:t>Developing countries predominantly - no infrastructure for disease reporting</a:t>
            </a:r>
          </a:p>
          <a:p>
            <a:endParaRPr lang="en-US" dirty="0" smtClean="0"/>
          </a:p>
          <a:p>
            <a:r>
              <a:rPr lang="en-US" dirty="0" err="1" smtClean="0"/>
              <a:t>Heterogenous</a:t>
            </a:r>
            <a:r>
              <a:rPr lang="en-US" dirty="0" smtClean="0"/>
              <a:t> Syndrome – varied disease manifestation based on epidemiological differences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5400" dirty="0" smtClean="0"/>
          </a:p>
          <a:p>
            <a:pPr algn="ctr">
              <a:buNone/>
            </a:pPr>
            <a:r>
              <a:rPr lang="en-US" sz="5400" dirty="0" smtClean="0"/>
              <a:t>CLINICAL PRESENTATION </a:t>
            </a:r>
            <a:endParaRPr lang="en-US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1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ICE-PCS – </a:t>
            </a:r>
            <a:r>
              <a:rPr lang="en-US" dirty="0" err="1" smtClean="0"/>
              <a:t>Inernational</a:t>
            </a:r>
            <a:r>
              <a:rPr lang="en-US" dirty="0" smtClean="0"/>
              <a:t> </a:t>
            </a:r>
            <a:r>
              <a:rPr lang="en-US" dirty="0" err="1" smtClean="0"/>
              <a:t>collobaration</a:t>
            </a:r>
            <a:r>
              <a:rPr lang="en-US" dirty="0" smtClean="0"/>
              <a:t> on </a:t>
            </a:r>
            <a:r>
              <a:rPr lang="en-US" dirty="0" err="1" smtClean="0"/>
              <a:t>Endocarditis</a:t>
            </a:r>
            <a:r>
              <a:rPr lang="en-US" dirty="0" smtClean="0"/>
              <a:t>-Prospective Cohort Study</a:t>
            </a:r>
          </a:p>
          <a:p>
            <a:endParaRPr lang="en-US" dirty="0" smtClean="0"/>
          </a:p>
          <a:p>
            <a:r>
              <a:rPr lang="en-US" dirty="0" smtClean="0"/>
              <a:t>2781 pts of definite IE</a:t>
            </a:r>
          </a:p>
          <a:p>
            <a:pPr lvl="2"/>
            <a:r>
              <a:rPr lang="en-US" dirty="0" smtClean="0"/>
              <a:t>NVE-72%	PVE 21%	PPI/ICD 7%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MV-41%	AV-38%	TV-12%	PV-1%</a:t>
            </a:r>
          </a:p>
          <a:p>
            <a:pPr lvl="2"/>
            <a:r>
              <a:rPr lang="en-US" dirty="0" smtClean="0"/>
              <a:t>M&gt;A&gt;T&gt;P</a:t>
            </a:r>
          </a:p>
          <a:p>
            <a:pPr lvl="2"/>
            <a:endParaRPr lang="en-US" dirty="0" smtClean="0"/>
          </a:p>
          <a:p>
            <a:r>
              <a:rPr lang="en-US" dirty="0" err="1" smtClean="0"/>
              <a:t>Regurgitant</a:t>
            </a:r>
            <a:r>
              <a:rPr lang="en-US" dirty="0" smtClean="0"/>
              <a:t> &gt; </a:t>
            </a:r>
            <a:r>
              <a:rPr lang="en-US" dirty="0" err="1" smtClean="0"/>
              <a:t>Stenotic</a:t>
            </a:r>
            <a:r>
              <a:rPr lang="en-US" dirty="0" smtClean="0"/>
              <a:t> lesions</a:t>
            </a:r>
          </a:p>
          <a:p>
            <a:endParaRPr lang="en-US" dirty="0" smtClean="0"/>
          </a:p>
          <a:p>
            <a:r>
              <a:rPr lang="en-US" dirty="0" err="1" smtClean="0"/>
              <a:t>Venturi</a:t>
            </a:r>
            <a:r>
              <a:rPr lang="en-US" dirty="0" smtClean="0"/>
              <a:t> effect</a:t>
            </a:r>
          </a:p>
          <a:p>
            <a:pPr lvl="1"/>
            <a:r>
              <a:rPr lang="en-US" dirty="0" smtClean="0"/>
              <a:t>Organisms are deposited within the high velocity, low pressure eddy zones of </a:t>
            </a:r>
            <a:r>
              <a:rPr lang="en-US" dirty="0" err="1" smtClean="0"/>
              <a:t>regurgitant</a:t>
            </a:r>
            <a:r>
              <a:rPr lang="en-US" dirty="0" smtClean="0"/>
              <a:t> orifice, receiving chamber typically upstream of the infected valve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MC– MVP with MR</a:t>
            </a:r>
          </a:p>
          <a:p>
            <a:r>
              <a:rPr lang="en-US" dirty="0" smtClean="0"/>
              <a:t>Functional MR is also quite uncommonly complicated with IE</a:t>
            </a:r>
          </a:p>
          <a:p>
            <a:r>
              <a:rPr lang="en-US" dirty="0" smtClean="0"/>
              <a:t>Aortic regurgitation is the 2</a:t>
            </a:r>
            <a:r>
              <a:rPr lang="en-US" baseline="30000" dirty="0" smtClean="0"/>
              <a:t>nd</a:t>
            </a:r>
            <a:r>
              <a:rPr lang="en-US" dirty="0" smtClean="0"/>
              <a:t> MCC</a:t>
            </a:r>
          </a:p>
          <a:p>
            <a:r>
              <a:rPr lang="en-US" dirty="0" smtClean="0"/>
              <a:t>Bicuspid </a:t>
            </a:r>
            <a:r>
              <a:rPr lang="en-US" dirty="0" err="1" smtClean="0"/>
              <a:t>Ao</a:t>
            </a:r>
            <a:r>
              <a:rPr lang="en-US" dirty="0" smtClean="0"/>
              <a:t> Valve ~ 2% risk of IE only</a:t>
            </a:r>
          </a:p>
          <a:p>
            <a:pPr lvl="1"/>
            <a:r>
              <a:rPr lang="en-US" dirty="0" smtClean="0"/>
              <a:t>But when IE occurs is </a:t>
            </a:r>
            <a:r>
              <a:rPr lang="en-US" dirty="0" err="1" smtClean="0"/>
              <a:t>a/w</a:t>
            </a:r>
            <a:r>
              <a:rPr lang="en-US" dirty="0" smtClean="0"/>
              <a:t> </a:t>
            </a:r>
            <a:r>
              <a:rPr lang="en-US" dirty="0" err="1" smtClean="0"/>
              <a:t>Periannular</a:t>
            </a:r>
            <a:r>
              <a:rPr lang="en-US" dirty="0" smtClean="0"/>
              <a:t> complications</a:t>
            </a:r>
          </a:p>
          <a:p>
            <a:r>
              <a:rPr lang="en-US" dirty="0" smtClean="0"/>
              <a:t>CHD ~ 5-12% of cases</a:t>
            </a:r>
          </a:p>
          <a:p>
            <a:pPr lvl="1"/>
            <a:r>
              <a:rPr lang="en-US" dirty="0" smtClean="0"/>
              <a:t>Unrepaired VSD f/b Outflow Tract Obstructive lesions freq TOF</a:t>
            </a:r>
          </a:p>
          <a:p>
            <a:pPr lvl="1"/>
            <a:r>
              <a:rPr lang="en-US" dirty="0" smtClean="0"/>
              <a:t>Highly turbulent lesions and presence of prosthetic material [shunts/conduits]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SHD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Nosocomial</a:t>
            </a:r>
            <a:r>
              <a:rPr lang="en-US" dirty="0" smtClean="0"/>
              <a:t> IE</a:t>
            </a:r>
          </a:p>
          <a:p>
            <a:pPr lvl="1"/>
            <a:r>
              <a:rPr lang="en-US" dirty="0" smtClean="0"/>
              <a:t>~19% of cases of ICE-PCS</a:t>
            </a:r>
          </a:p>
          <a:p>
            <a:pPr lvl="1"/>
            <a:r>
              <a:rPr lang="en-US" dirty="0" smtClean="0"/>
              <a:t>Related to hospitalization for &gt;2days before presentation as IE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Non </a:t>
            </a:r>
            <a:r>
              <a:rPr lang="en-US" dirty="0" err="1" smtClean="0"/>
              <a:t>Nosocomial</a:t>
            </a:r>
            <a:r>
              <a:rPr lang="en-US" dirty="0" smtClean="0"/>
              <a:t> IE</a:t>
            </a:r>
          </a:p>
          <a:p>
            <a:pPr lvl="1"/>
            <a:r>
              <a:rPr lang="en-US" dirty="0" smtClean="0"/>
              <a:t>~16% of cases of ICE-PCS</a:t>
            </a:r>
          </a:p>
          <a:p>
            <a:pPr lvl="1"/>
            <a:r>
              <a:rPr lang="en-US" dirty="0" smtClean="0"/>
              <a:t>OP </a:t>
            </a:r>
            <a:r>
              <a:rPr lang="en-US" dirty="0" err="1" smtClean="0"/>
              <a:t>Hemodialysis</a:t>
            </a:r>
            <a:r>
              <a:rPr lang="en-US" dirty="0" smtClean="0"/>
              <a:t>, IV chemotherapy, Wound care </a:t>
            </a:r>
            <a:r>
              <a:rPr lang="en-US" dirty="0" err="1" smtClean="0"/>
              <a:t>asso</a:t>
            </a:r>
            <a:r>
              <a:rPr lang="en-US" dirty="0" smtClean="0"/>
              <a:t> sepsis, Residence in long term facility</a:t>
            </a:r>
          </a:p>
          <a:p>
            <a:pPr lvl="1"/>
            <a:r>
              <a:rPr lang="en-US" dirty="0" err="1" smtClean="0"/>
              <a:t>Recieved</a:t>
            </a:r>
            <a:r>
              <a:rPr lang="en-US" dirty="0" smtClean="0"/>
              <a:t> within 30d of symptom of IE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medical conditions associated like</a:t>
            </a:r>
          </a:p>
          <a:p>
            <a:pPr lvl="1"/>
            <a:r>
              <a:rPr lang="en-US" dirty="0" smtClean="0"/>
              <a:t>Diabetes mellitus</a:t>
            </a:r>
          </a:p>
          <a:p>
            <a:pPr lvl="1"/>
            <a:r>
              <a:rPr lang="en-US" dirty="0" smtClean="0"/>
              <a:t>Underlying malignancy</a:t>
            </a:r>
          </a:p>
          <a:p>
            <a:pPr lvl="1"/>
            <a:r>
              <a:rPr lang="en-US" dirty="0" smtClean="0"/>
              <a:t>Renal failure requiring dialysis</a:t>
            </a:r>
          </a:p>
          <a:p>
            <a:pPr lvl="1"/>
            <a:r>
              <a:rPr lang="en-US" dirty="0" smtClean="0"/>
              <a:t>Chronic immunosuppressive therapy</a:t>
            </a:r>
          </a:p>
          <a:p>
            <a:pPr lvl="1"/>
            <a:r>
              <a:rPr lang="en-US" dirty="0" smtClean="0"/>
              <a:t>Chronic IV access</a:t>
            </a:r>
          </a:p>
          <a:p>
            <a:pPr lvl="1"/>
            <a:r>
              <a:rPr lang="en-US" dirty="0" smtClean="0"/>
              <a:t>Indwelling catheters</a:t>
            </a:r>
          </a:p>
          <a:p>
            <a:pPr lvl="1"/>
            <a:r>
              <a:rPr lang="en-US" dirty="0" smtClean="0"/>
              <a:t>IV drug abuse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Predisposing Factors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Multiple factors influencing the presentation</a:t>
            </a:r>
          </a:p>
          <a:p>
            <a:endParaRPr lang="en-US" sz="28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Virulence of organism and persistence of </a:t>
            </a:r>
            <a:r>
              <a:rPr lang="en-US" sz="2400" dirty="0" err="1" smtClean="0"/>
              <a:t>bacteremia</a:t>
            </a: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Extent of destruction of the involved valves and hemodynamic </a:t>
            </a:r>
            <a:r>
              <a:rPr lang="en-US" sz="2400" dirty="0" err="1" smtClean="0"/>
              <a:t>sequelae</a:t>
            </a: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err="1" smtClean="0"/>
              <a:t>Perivalvular</a:t>
            </a:r>
            <a:r>
              <a:rPr lang="en-US" sz="2400" dirty="0" smtClean="0"/>
              <a:t> extension of infection</a:t>
            </a:r>
          </a:p>
          <a:p>
            <a:pPr lvl="1"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Septic </a:t>
            </a:r>
            <a:r>
              <a:rPr lang="en-US" sz="2400" dirty="0" err="1" smtClean="0"/>
              <a:t>embolization</a:t>
            </a:r>
            <a:r>
              <a:rPr lang="en-US" sz="2400" dirty="0" smtClean="0"/>
              <a:t> to systemic and pulmonary circulation</a:t>
            </a:r>
          </a:p>
          <a:p>
            <a:pPr lvl="1">
              <a:buFont typeface="Wingdings" pitchFamily="2" charset="2"/>
              <a:buChar char="§"/>
            </a:pP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Consequences of circulating immune complexes and systemic </a:t>
            </a:r>
            <a:r>
              <a:rPr lang="en-US" sz="2400" dirty="0" err="1" smtClean="0"/>
              <a:t>immunopathologic</a:t>
            </a:r>
            <a:r>
              <a:rPr lang="en-US" sz="2400" dirty="0" smtClean="0"/>
              <a:t> factors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7696200" cy="615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838200"/>
            <a:ext cx="6477000" cy="304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4114800"/>
            <a:ext cx="6477000" cy="304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752600"/>
            <a:ext cx="6477000" cy="12192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Fever &gt;38 C- MC presentation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May be absent in 20% of cases</a:t>
            </a:r>
          </a:p>
          <a:p>
            <a:pPr lvl="2"/>
            <a:r>
              <a:rPr lang="en-US" sz="2400" dirty="0" smtClean="0"/>
              <a:t>Elderly, </a:t>
            </a:r>
            <a:r>
              <a:rPr lang="en-US" sz="2400" dirty="0" err="1" smtClean="0"/>
              <a:t>Immunocompromised</a:t>
            </a:r>
            <a:r>
              <a:rPr lang="en-US" sz="2400" dirty="0" smtClean="0"/>
              <a:t>, Previous Antibiotics, Infection of implantable cardiac device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Resolves usually 5-7 days of appropriate antibiotic therapy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Persistence indicates progressive </a:t>
            </a:r>
            <a:r>
              <a:rPr lang="en-US" sz="2400" dirty="0" err="1" smtClean="0"/>
              <a:t>intracardiac</a:t>
            </a:r>
            <a:r>
              <a:rPr lang="en-US" sz="2400" dirty="0" smtClean="0"/>
              <a:t> infection, </a:t>
            </a:r>
            <a:r>
              <a:rPr lang="en-US" sz="2400" dirty="0" err="1" smtClean="0"/>
              <a:t>extracardiac</a:t>
            </a:r>
            <a:r>
              <a:rPr lang="en-US" sz="2400" dirty="0" smtClean="0"/>
              <a:t> infection, improper dosage or drug or a resistant or atypical organism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Dyspnoea</a:t>
            </a:r>
            <a:r>
              <a:rPr lang="en-US" dirty="0" smtClean="0"/>
              <a:t> – important to </a:t>
            </a:r>
            <a:r>
              <a:rPr lang="en-US" dirty="0" err="1" smtClean="0"/>
              <a:t>recognise</a:t>
            </a:r>
            <a:r>
              <a:rPr lang="en-US" dirty="0" smtClean="0"/>
              <a:t>, s/o severe Hemodynamic lesion</a:t>
            </a:r>
          </a:p>
          <a:p>
            <a:endParaRPr lang="en-US" dirty="0" smtClean="0"/>
          </a:p>
          <a:p>
            <a:r>
              <a:rPr lang="en-US" dirty="0" smtClean="0"/>
              <a:t>Heart Failure</a:t>
            </a:r>
          </a:p>
          <a:p>
            <a:pPr lvl="1"/>
            <a:r>
              <a:rPr lang="en-US" sz="2600" dirty="0" err="1" smtClean="0"/>
              <a:t>Orthopnoea</a:t>
            </a:r>
            <a:r>
              <a:rPr lang="en-US" sz="2600" dirty="0" smtClean="0"/>
              <a:t> and PND herald the overt HF</a:t>
            </a:r>
          </a:p>
          <a:p>
            <a:pPr lvl="1"/>
            <a:r>
              <a:rPr lang="en-US" sz="2600" dirty="0" smtClean="0"/>
              <a:t>Greatest impact on prognosis</a:t>
            </a:r>
          </a:p>
          <a:p>
            <a:pPr lvl="1"/>
            <a:r>
              <a:rPr lang="en-US" sz="2600" dirty="0" smtClean="0"/>
              <a:t>MC complication of IE</a:t>
            </a:r>
          </a:p>
          <a:p>
            <a:pPr lvl="1"/>
            <a:r>
              <a:rPr lang="en-US" sz="2600" dirty="0" smtClean="0"/>
              <a:t>MC indication for surgery</a:t>
            </a:r>
          </a:p>
          <a:p>
            <a:pPr lvl="1"/>
            <a:r>
              <a:rPr lang="en-US" sz="2600" dirty="0" smtClean="0"/>
              <a:t>Most important predictor of poor outcome</a:t>
            </a:r>
          </a:p>
          <a:p>
            <a:pPr lvl="1"/>
            <a:r>
              <a:rPr lang="en-US" sz="2600" dirty="0" smtClean="0"/>
              <a:t>Doubles the in hospital mortality rate to nearly 25%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Pleuritic</a:t>
            </a:r>
            <a:r>
              <a:rPr lang="en-US" dirty="0" smtClean="0"/>
              <a:t> pain s/o septic pulmonary </a:t>
            </a:r>
            <a:r>
              <a:rPr lang="en-US" dirty="0" err="1" smtClean="0"/>
              <a:t>embolization</a:t>
            </a:r>
            <a:r>
              <a:rPr lang="en-US" dirty="0" smtClean="0"/>
              <a:t> and infarction</a:t>
            </a:r>
          </a:p>
          <a:p>
            <a:endParaRPr lang="en-US" dirty="0" smtClean="0"/>
          </a:p>
          <a:p>
            <a:r>
              <a:rPr lang="en-US" dirty="0" smtClean="0"/>
              <a:t>Less Common is Angina d/t Coronary </a:t>
            </a:r>
            <a:r>
              <a:rPr lang="en-US" dirty="0" err="1" smtClean="0"/>
              <a:t>Embolization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746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09600" y="2362200"/>
            <a:ext cx="6477000" cy="9906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3733800"/>
            <a:ext cx="6477000" cy="304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Incidence influenced by multiple host factors</a:t>
            </a:r>
          </a:p>
          <a:p>
            <a:pPr lvl="1"/>
            <a:r>
              <a:rPr lang="en-US" dirty="0" smtClean="0"/>
              <a:t>Underlying </a:t>
            </a:r>
            <a:r>
              <a:rPr lang="en-US" dirty="0" err="1" smtClean="0"/>
              <a:t>valvular</a:t>
            </a:r>
            <a:r>
              <a:rPr lang="en-US" dirty="0" smtClean="0"/>
              <a:t> </a:t>
            </a:r>
            <a:r>
              <a:rPr lang="en-US" dirty="0" err="1" smtClean="0"/>
              <a:t>condns</a:t>
            </a:r>
            <a:r>
              <a:rPr lang="en-US" dirty="0" smtClean="0"/>
              <a:t> – predominantly </a:t>
            </a:r>
            <a:r>
              <a:rPr lang="en-US" dirty="0" err="1" smtClean="0"/>
              <a:t>regurgitant</a:t>
            </a:r>
            <a:r>
              <a:rPr lang="en-US" dirty="0" smtClean="0"/>
              <a:t> lesions- turbulent blood flow and endothelial disruption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Aging – </a:t>
            </a:r>
            <a:r>
              <a:rPr lang="en-US" dirty="0" err="1" smtClean="0"/>
              <a:t>myxomatous</a:t>
            </a:r>
            <a:r>
              <a:rPr lang="en-US" dirty="0" smtClean="0"/>
              <a:t> </a:t>
            </a:r>
            <a:r>
              <a:rPr lang="en-US" dirty="0" err="1" smtClean="0"/>
              <a:t>valvular</a:t>
            </a:r>
            <a:r>
              <a:rPr lang="en-US" dirty="0" smtClean="0"/>
              <a:t> degeneration-</a:t>
            </a:r>
            <a:r>
              <a:rPr lang="en-US" dirty="0" err="1" smtClean="0"/>
              <a:t>prolapse</a:t>
            </a:r>
            <a:r>
              <a:rPr lang="en-US" dirty="0" smtClean="0"/>
              <a:t> and </a:t>
            </a:r>
            <a:r>
              <a:rPr lang="en-US" dirty="0" err="1" smtClean="0"/>
              <a:t>Regurgitant</a:t>
            </a:r>
            <a:r>
              <a:rPr lang="en-US" dirty="0" smtClean="0"/>
              <a:t> lesions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Decrease in IE constituted by</a:t>
            </a:r>
          </a:p>
          <a:p>
            <a:pPr lvl="1"/>
            <a:r>
              <a:rPr lang="en-US" dirty="0" smtClean="0"/>
              <a:t>Fall in incidence of ARF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Recent advances like use of </a:t>
            </a:r>
            <a:r>
              <a:rPr lang="en-US" dirty="0" err="1" smtClean="0"/>
              <a:t>av</a:t>
            </a:r>
            <a:r>
              <a:rPr lang="en-US" dirty="0" smtClean="0"/>
              <a:t> fistula rather than tunneled catheter decrease blood stream infection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Improvement in oral health in developed countries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CVS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Murmurs are uncommon in </a:t>
            </a:r>
            <a:r>
              <a:rPr lang="en-US" dirty="0" err="1" smtClean="0"/>
              <a:t>Rt</a:t>
            </a:r>
            <a:r>
              <a:rPr lang="en-US" dirty="0" smtClean="0"/>
              <a:t> sided IE and device infections</a:t>
            </a:r>
          </a:p>
          <a:p>
            <a:endParaRPr lang="en-US" dirty="0" smtClean="0"/>
          </a:p>
          <a:p>
            <a:r>
              <a:rPr lang="en-US" dirty="0" smtClean="0"/>
              <a:t>Precipitous heart failure, pulmonary edema, and </a:t>
            </a:r>
            <a:r>
              <a:rPr lang="en-US" dirty="0" err="1" smtClean="0"/>
              <a:t>cardiogenic</a:t>
            </a:r>
            <a:r>
              <a:rPr lang="en-US" dirty="0" smtClean="0"/>
              <a:t> shock are </a:t>
            </a:r>
          </a:p>
          <a:p>
            <a:pPr lvl="1"/>
            <a:r>
              <a:rPr lang="en-US" dirty="0" smtClean="0"/>
              <a:t>mostly </a:t>
            </a:r>
            <a:r>
              <a:rPr lang="en-US" dirty="0" err="1" smtClean="0"/>
              <a:t>a/w</a:t>
            </a:r>
            <a:r>
              <a:rPr lang="en-US" dirty="0" smtClean="0"/>
              <a:t> Severe Acute AR  than Severe Acute MR in IE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Severe TR, even as an acute complication of IE, is far better tolerated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A/w</a:t>
            </a:r>
            <a:r>
              <a:rPr lang="en-US" dirty="0" smtClean="0"/>
              <a:t> 10-20% stroke</a:t>
            </a:r>
          </a:p>
          <a:p>
            <a:endParaRPr lang="en-US" dirty="0" smtClean="0"/>
          </a:p>
          <a:p>
            <a:r>
              <a:rPr lang="en-US" dirty="0" smtClean="0"/>
              <a:t>Usually </a:t>
            </a:r>
            <a:r>
              <a:rPr lang="en-US" dirty="0" err="1" smtClean="0"/>
              <a:t>Cardioembolic</a:t>
            </a:r>
            <a:r>
              <a:rPr lang="en-US" dirty="0" smtClean="0"/>
              <a:t> in nature</a:t>
            </a:r>
          </a:p>
          <a:p>
            <a:endParaRPr lang="en-US" dirty="0" smtClean="0"/>
          </a:p>
          <a:p>
            <a:r>
              <a:rPr lang="en-US" dirty="0" smtClean="0"/>
              <a:t>Sometimes d/t </a:t>
            </a:r>
            <a:r>
              <a:rPr lang="en-US" dirty="0" err="1" smtClean="0"/>
              <a:t>Hmg</a:t>
            </a:r>
            <a:r>
              <a:rPr lang="en-US" dirty="0" smtClean="0"/>
              <a:t> from rupture of intracranial </a:t>
            </a:r>
            <a:r>
              <a:rPr lang="en-US" dirty="0" err="1" smtClean="0"/>
              <a:t>Mycotic</a:t>
            </a:r>
            <a:r>
              <a:rPr lang="en-US" dirty="0" smtClean="0"/>
              <a:t> aneurysms</a:t>
            </a:r>
          </a:p>
          <a:p>
            <a:endParaRPr lang="en-US" dirty="0" smtClean="0"/>
          </a:p>
          <a:p>
            <a:r>
              <a:rPr lang="en-US" dirty="0" smtClean="0"/>
              <a:t>Seizures, Visual Field deficits, CN deficits, SAH, Meningitis, Brain Abscess, Toxic encephalopathy</a:t>
            </a:r>
          </a:p>
          <a:p>
            <a:endParaRPr lang="en-US" dirty="0" smtClean="0"/>
          </a:p>
          <a:p>
            <a:r>
              <a:rPr lang="en-US" dirty="0" smtClean="0"/>
              <a:t>Development of neurologic deterioration  </a:t>
            </a:r>
            <a:r>
              <a:rPr lang="en-US" dirty="0" err="1" smtClean="0"/>
              <a:t>a/w</a:t>
            </a:r>
            <a:r>
              <a:rPr lang="en-US" dirty="0" smtClean="0"/>
              <a:t> significant mortality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Mycotic</a:t>
            </a:r>
            <a:r>
              <a:rPr lang="en-US" dirty="0" smtClean="0"/>
              <a:t> Aneurysm</a:t>
            </a:r>
            <a:endParaRPr lang="en-US" dirty="0"/>
          </a:p>
        </p:txBody>
      </p:sp>
      <p:pic>
        <p:nvPicPr>
          <p:cNvPr id="307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229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105400"/>
            <a:ext cx="571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Mitral IE of the same Pt</a:t>
            </a:r>
            <a:endParaRPr lang="en-US" dirty="0"/>
          </a:p>
        </p:txBody>
      </p:sp>
      <p:pic>
        <p:nvPicPr>
          <p:cNvPr id="308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779712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Abscess</a:t>
            </a:r>
            <a:endParaRPr lang="en-US" dirty="0"/>
          </a:p>
        </p:txBody>
      </p:sp>
      <p:pic>
        <p:nvPicPr>
          <p:cNvPr id="79874" name="Picture 2" descr="C:\Users\sss\Desktop\DM CARDIO\topic presented\IE\021201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28800"/>
            <a:ext cx="7122627" cy="2944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Spleen was 2</a:t>
            </a:r>
            <a:r>
              <a:rPr lang="en-US" baseline="30000" dirty="0" smtClean="0"/>
              <a:t>nd</a:t>
            </a:r>
            <a:r>
              <a:rPr lang="en-US" dirty="0" smtClean="0"/>
              <a:t> MC site of </a:t>
            </a:r>
            <a:r>
              <a:rPr lang="en-US" dirty="0" err="1" smtClean="0"/>
              <a:t>embolization</a:t>
            </a:r>
            <a:r>
              <a:rPr lang="en-US" dirty="0" smtClean="0"/>
              <a:t> after brain</a:t>
            </a:r>
          </a:p>
          <a:p>
            <a:endParaRPr lang="en-US" dirty="0" smtClean="0"/>
          </a:p>
          <a:p>
            <a:r>
              <a:rPr lang="en-US" dirty="0" smtClean="0"/>
              <a:t>Left upper quadrant pain s/o </a:t>
            </a:r>
            <a:r>
              <a:rPr lang="en-US" dirty="0" err="1" smtClean="0"/>
              <a:t>Splenic</a:t>
            </a:r>
            <a:r>
              <a:rPr lang="en-US" dirty="0" smtClean="0"/>
              <a:t> </a:t>
            </a:r>
            <a:r>
              <a:rPr lang="en-US" dirty="0" err="1" smtClean="0"/>
              <a:t>embolization</a:t>
            </a:r>
            <a:r>
              <a:rPr lang="en-US" dirty="0" smtClean="0"/>
              <a:t>, infarction and abscess</a:t>
            </a:r>
          </a:p>
          <a:p>
            <a:endParaRPr lang="en-US" dirty="0" smtClean="0"/>
          </a:p>
          <a:p>
            <a:r>
              <a:rPr lang="en-US" dirty="0" smtClean="0"/>
              <a:t>Usually discovered incidentally on CT/USG</a:t>
            </a:r>
          </a:p>
          <a:p>
            <a:endParaRPr lang="en-US" dirty="0" smtClean="0"/>
          </a:p>
          <a:p>
            <a:r>
              <a:rPr lang="en-US" dirty="0" err="1" smtClean="0"/>
              <a:t>Splenomegaly</a:t>
            </a:r>
            <a:r>
              <a:rPr lang="en-US" dirty="0" smtClean="0"/>
              <a:t> </a:t>
            </a:r>
            <a:r>
              <a:rPr lang="en-US" dirty="0" err="1" smtClean="0"/>
              <a:t>a/w</a:t>
            </a:r>
            <a:r>
              <a:rPr lang="en-US" dirty="0" smtClean="0"/>
              <a:t> more protracted course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C:\Users\sss\Desktop\DM CARDIO\topic presented\IE\483-1893-1-P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7315200" cy="4632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Petechiae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Janeway</a:t>
            </a:r>
            <a:r>
              <a:rPr lang="en-US" dirty="0" smtClean="0"/>
              <a:t> Lesions</a:t>
            </a:r>
          </a:p>
          <a:p>
            <a:pPr lvl="1"/>
            <a:r>
              <a:rPr lang="en-US" dirty="0" smtClean="0"/>
              <a:t>Painless </a:t>
            </a:r>
            <a:r>
              <a:rPr lang="en-US" dirty="0" err="1" smtClean="0"/>
              <a:t>Hmgic</a:t>
            </a:r>
            <a:r>
              <a:rPr lang="en-US" dirty="0" smtClean="0"/>
              <a:t> </a:t>
            </a:r>
            <a:r>
              <a:rPr lang="en-US" dirty="0" err="1" smtClean="0"/>
              <a:t>Macules</a:t>
            </a:r>
            <a:r>
              <a:rPr lang="en-US" dirty="0" smtClean="0"/>
              <a:t> in soles and palms</a:t>
            </a:r>
          </a:p>
          <a:p>
            <a:pPr lvl="1"/>
            <a:r>
              <a:rPr lang="en-US" dirty="0" err="1" smtClean="0"/>
              <a:t>Sequelae</a:t>
            </a:r>
            <a:r>
              <a:rPr lang="en-US" dirty="0" smtClean="0"/>
              <a:t> of </a:t>
            </a:r>
            <a:r>
              <a:rPr lang="en-US" b="1" dirty="0" smtClean="0"/>
              <a:t>septic </a:t>
            </a:r>
            <a:r>
              <a:rPr lang="en-US" b="1" dirty="0" err="1" smtClean="0"/>
              <a:t>embolization</a:t>
            </a:r>
            <a:endParaRPr lang="en-US" b="1" dirty="0" smtClean="0"/>
          </a:p>
          <a:p>
            <a:pPr lvl="1"/>
            <a:endParaRPr lang="en-US" b="1" dirty="0" smtClean="0"/>
          </a:p>
          <a:p>
            <a:r>
              <a:rPr lang="en-US" dirty="0" smtClean="0"/>
              <a:t>Splinter </a:t>
            </a:r>
            <a:r>
              <a:rPr lang="en-US" dirty="0" err="1" smtClean="0"/>
              <a:t>Subungual</a:t>
            </a:r>
            <a:r>
              <a:rPr lang="en-US" dirty="0" smtClean="0"/>
              <a:t> </a:t>
            </a:r>
            <a:r>
              <a:rPr lang="en-US" dirty="0" err="1" smtClean="0"/>
              <a:t>Hemmorrhages</a:t>
            </a:r>
            <a:endParaRPr lang="en-US" dirty="0" smtClean="0"/>
          </a:p>
          <a:p>
            <a:pPr lvl="1"/>
            <a:r>
              <a:rPr lang="en-US" dirty="0" smtClean="0"/>
              <a:t>Painless dark red linear lesions in proximal nail bed and may coalesce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Osler`s Nodes</a:t>
            </a:r>
            <a:r>
              <a:rPr lang="en-US" b="1" dirty="0" smtClean="0"/>
              <a:t>*</a:t>
            </a:r>
          </a:p>
          <a:p>
            <a:pPr lvl="1"/>
            <a:r>
              <a:rPr lang="en-US" dirty="0" smtClean="0"/>
              <a:t>Painful, </a:t>
            </a:r>
            <a:r>
              <a:rPr lang="en-US" dirty="0" err="1" smtClean="0"/>
              <a:t>erythematous</a:t>
            </a:r>
            <a:r>
              <a:rPr lang="en-US" dirty="0" smtClean="0"/>
              <a:t> nodular lesions in pads of fingers and toes, result of </a:t>
            </a:r>
            <a:r>
              <a:rPr lang="en-US" b="1" dirty="0" smtClean="0"/>
              <a:t>immune complex </a:t>
            </a:r>
            <a:r>
              <a:rPr lang="en-US" dirty="0" smtClean="0"/>
              <a:t>deposition and focal </a:t>
            </a:r>
            <a:r>
              <a:rPr lang="en-US" dirty="0" err="1" smtClean="0"/>
              <a:t>vasculitis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Roth spots</a:t>
            </a:r>
            <a:r>
              <a:rPr lang="en-US" b="1" dirty="0" smtClean="0"/>
              <a:t>*</a:t>
            </a:r>
          </a:p>
          <a:p>
            <a:pPr lvl="1"/>
            <a:r>
              <a:rPr lang="en-US" dirty="0" smtClean="0"/>
              <a:t>Retinal </a:t>
            </a:r>
            <a:r>
              <a:rPr lang="en-US" dirty="0" err="1" smtClean="0"/>
              <a:t>Hmgs</a:t>
            </a:r>
            <a:r>
              <a:rPr lang="en-US" dirty="0" smtClean="0"/>
              <a:t> with pale center of coagulated fibrin related to </a:t>
            </a:r>
            <a:r>
              <a:rPr lang="en-US" b="1" dirty="0" smtClean="0"/>
              <a:t>immune complex</a:t>
            </a:r>
            <a:r>
              <a:rPr lang="en-US" dirty="0" smtClean="0"/>
              <a:t> mediated </a:t>
            </a:r>
            <a:r>
              <a:rPr lang="en-US" dirty="0" err="1" smtClean="0"/>
              <a:t>vasculitis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Diffuse GN may be associated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84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Peripheral Manifestations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Petechiae</a:t>
            </a:r>
            <a:r>
              <a:rPr lang="en-US" sz="2800" dirty="0" smtClean="0"/>
              <a:t> –Conjunctiva, Oral mucosa &amp; Extremities</a:t>
            </a:r>
            <a:endParaRPr lang="en-US" sz="2800" dirty="0"/>
          </a:p>
        </p:txBody>
      </p:sp>
      <p:pic>
        <p:nvPicPr>
          <p:cNvPr id="7" name="Picture 3" descr="C:\Users\sss\Desktop\DM CARDIO\topic presented\IE\petechiae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676400"/>
            <a:ext cx="2787202" cy="2133600"/>
          </a:xfrm>
          <a:prstGeom prst="rect">
            <a:avLst/>
          </a:prstGeom>
          <a:noFill/>
        </p:spPr>
      </p:pic>
      <p:pic>
        <p:nvPicPr>
          <p:cNvPr id="84994" name="Picture 2" descr="C:\Users\sss\Desktop\DM CARDIO\topic presented\IE\oral pe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524000"/>
            <a:ext cx="2322286" cy="2286000"/>
          </a:xfrm>
          <a:prstGeom prst="rect">
            <a:avLst/>
          </a:prstGeom>
          <a:noFill/>
        </p:spPr>
      </p:pic>
      <p:pic>
        <p:nvPicPr>
          <p:cNvPr id="84995" name="Picture 3" descr="C:\Users\sss\Desktop\DM CARDIO\topic presented\IE\p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267200"/>
            <a:ext cx="3657600" cy="2385391"/>
          </a:xfrm>
          <a:prstGeom prst="rect">
            <a:avLst/>
          </a:prstGeom>
          <a:noFill/>
        </p:spPr>
      </p:pic>
      <p:pic>
        <p:nvPicPr>
          <p:cNvPr id="84996" name="Picture 4" descr="C:\Users\sss\Desktop\DM CARDIO\topic presented\IE\pe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205287"/>
            <a:ext cx="3886200" cy="2576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C:\Users\sss\Desktop\DM CARDIO\topic presented\IE\osler jenway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7848600" cy="438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891"/>
          </a:xfrm>
        </p:spPr>
        <p:txBody>
          <a:bodyPr/>
          <a:lstStyle/>
          <a:p>
            <a:r>
              <a:rPr lang="en-US" dirty="0" smtClean="0"/>
              <a:t>Developed nations</a:t>
            </a:r>
          </a:p>
          <a:p>
            <a:pPr lvl="1"/>
            <a:r>
              <a:rPr lang="en-US" dirty="0" smtClean="0"/>
              <a:t>Historically Males &gt; Females d/t IV Drug abuse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Recently Female incidence increasing [High level of HC exposure has been cited as cause]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Health care exposure - recognized only recently</a:t>
            </a:r>
          </a:p>
          <a:p>
            <a:pPr lvl="1"/>
            <a:r>
              <a:rPr lang="en-US" dirty="0" smtClean="0"/>
              <a:t>Not only Indwelling dialysis and CV catheters</a:t>
            </a:r>
          </a:p>
          <a:p>
            <a:pPr lvl="1"/>
            <a:r>
              <a:rPr lang="en-US" dirty="0" smtClean="0"/>
              <a:t>Also exposure to virulent org like MRSA in susceptible pts </a:t>
            </a:r>
            <a:r>
              <a:rPr lang="en-US" dirty="0" err="1" smtClean="0"/>
              <a:t>a/w</a:t>
            </a:r>
            <a:r>
              <a:rPr lang="en-US" dirty="0" smtClean="0"/>
              <a:t> increased mortality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105400"/>
            <a:ext cx="4040188" cy="762000"/>
          </a:xfrm>
        </p:spPr>
        <p:txBody>
          <a:bodyPr/>
          <a:lstStyle/>
          <a:p>
            <a:r>
              <a:rPr lang="en-US" dirty="0" smtClean="0"/>
              <a:t>Splinter Hemorrhage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876800" y="5105400"/>
            <a:ext cx="4041775" cy="762000"/>
          </a:xfrm>
        </p:spPr>
        <p:txBody>
          <a:bodyPr/>
          <a:lstStyle/>
          <a:p>
            <a:r>
              <a:rPr lang="en-US" dirty="0" smtClean="0"/>
              <a:t>Roth’s Spots</a:t>
            </a:r>
            <a:endParaRPr lang="en-US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838200" y="914400"/>
          <a:ext cx="2839244" cy="3763649"/>
        </p:xfrm>
        <a:graphic>
          <a:graphicData uri="http://schemas.openxmlformats.org/presentationml/2006/ole">
            <p:oleObj spid="_x0000_s78850" name="Photo Editor Photo" r:id="rId3" imgW="1638529" imgH="2172003" progId="">
              <p:embed/>
            </p:oleObj>
          </a:graphicData>
        </a:graphic>
      </p:graphicFrame>
      <p:pic>
        <p:nvPicPr>
          <p:cNvPr id="8" name="Picture 3" descr="rot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14400"/>
            <a:ext cx="3687287" cy="340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Osler`s nodes</a:t>
            </a:r>
            <a:endParaRPr lang="en-US" dirty="0"/>
          </a:p>
        </p:txBody>
      </p:sp>
      <p:pic>
        <p:nvPicPr>
          <p:cNvPr id="83970" name="Picture 2" descr="C:\Users\sss\Desktop\DM CARDIO\topic presented\IE\osler_s_nod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05000"/>
            <a:ext cx="5638800" cy="3700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2968" y="685800"/>
            <a:ext cx="732663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DIAGNOSIS</a:t>
            </a:r>
            <a:endParaRPr lang="en-US" sz="7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6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Varied Clinical presentation encompasses a broad DD</a:t>
            </a:r>
          </a:p>
          <a:p>
            <a:endParaRPr lang="en-US" dirty="0" smtClean="0"/>
          </a:p>
          <a:p>
            <a:r>
              <a:rPr lang="en-US" dirty="0" smtClean="0"/>
              <a:t>Some of the close cardiac DD to be considered are</a:t>
            </a:r>
          </a:p>
          <a:p>
            <a:pPr lvl="1"/>
            <a:r>
              <a:rPr lang="en-US" dirty="0" smtClean="0"/>
              <a:t>Acute Rheumatic Fever</a:t>
            </a:r>
          </a:p>
          <a:p>
            <a:pPr lvl="1"/>
            <a:r>
              <a:rPr lang="en-US" dirty="0" smtClean="0"/>
              <a:t>LA </a:t>
            </a:r>
            <a:r>
              <a:rPr lang="en-US" dirty="0" err="1" smtClean="0"/>
              <a:t>Myxoma</a:t>
            </a:r>
            <a:endParaRPr lang="en-US" dirty="0"/>
          </a:p>
          <a:p>
            <a:pPr lvl="1"/>
            <a:r>
              <a:rPr lang="en-US" dirty="0" smtClean="0"/>
              <a:t>APLA Syndrome</a:t>
            </a:r>
          </a:p>
          <a:p>
            <a:pPr lvl="1"/>
            <a:r>
              <a:rPr lang="en-US" dirty="0" smtClean="0"/>
              <a:t>NBTE or </a:t>
            </a:r>
            <a:r>
              <a:rPr lang="en-US" dirty="0" err="1" smtClean="0"/>
              <a:t>Marantic</a:t>
            </a:r>
            <a:r>
              <a:rPr lang="en-US" dirty="0" smtClean="0"/>
              <a:t> </a:t>
            </a:r>
            <a:r>
              <a:rPr lang="en-US" dirty="0" err="1" smtClean="0"/>
              <a:t>Endocarditis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1994 – Prof. </a:t>
            </a:r>
            <a:r>
              <a:rPr lang="en-US" dirty="0" err="1" smtClean="0"/>
              <a:t>Durack</a:t>
            </a:r>
            <a:r>
              <a:rPr lang="en-US" dirty="0" smtClean="0"/>
              <a:t> proposed diagnostic criteria subsequently called Duke`s Criteria</a:t>
            </a:r>
          </a:p>
          <a:p>
            <a:endParaRPr lang="en-US" dirty="0" smtClean="0"/>
          </a:p>
          <a:p>
            <a:r>
              <a:rPr lang="en-US" dirty="0" smtClean="0"/>
              <a:t>2000 – Prof. Li and colleagues – Modified Duke`s Criteria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8229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57200" y="1447800"/>
            <a:ext cx="8153400" cy="9906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457200" y="1295400"/>
            <a:ext cx="42672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2513012"/>
            <a:ext cx="4495800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" y="1752600"/>
            <a:ext cx="5715000" cy="5334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3351212"/>
            <a:ext cx="5105400" cy="1588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3400" y="3505200"/>
            <a:ext cx="5715000" cy="6096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38800" y="53340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{ GORR }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 smtClean="0"/>
              <a:t>INFECTIVE ENDOCARDITIS</a:t>
            </a:r>
          </a:p>
          <a:p>
            <a:pPr lvl="1"/>
            <a:r>
              <a:rPr lang="en-US" dirty="0" smtClean="0"/>
              <a:t>Community Acquired</a:t>
            </a:r>
          </a:p>
          <a:p>
            <a:pPr lvl="2"/>
            <a:r>
              <a:rPr lang="en-US" dirty="0" err="1" smtClean="0"/>
              <a:t>Viridans</a:t>
            </a:r>
            <a:r>
              <a:rPr lang="en-US" dirty="0" smtClean="0"/>
              <a:t> Streptococci</a:t>
            </a:r>
          </a:p>
          <a:p>
            <a:pPr lvl="1"/>
            <a:r>
              <a:rPr lang="en-US" dirty="0" smtClean="0"/>
              <a:t>Health Care associated</a:t>
            </a:r>
          </a:p>
          <a:p>
            <a:pPr lvl="2"/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&gt;40% both in and out of hospital</a:t>
            </a:r>
          </a:p>
          <a:p>
            <a:pPr lvl="1"/>
            <a:r>
              <a:rPr lang="en-US" dirty="0" smtClean="0"/>
              <a:t>IV Drug abuse</a:t>
            </a:r>
          </a:p>
          <a:p>
            <a:pPr lvl="2"/>
            <a:r>
              <a:rPr lang="en-US" dirty="0" err="1" smtClean="0"/>
              <a:t>S.aureus</a:t>
            </a:r>
            <a:r>
              <a:rPr lang="en-US" dirty="0" smtClean="0"/>
              <a:t> accounts for ~70% of cases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Prosthetic Valve </a:t>
            </a:r>
            <a:r>
              <a:rPr lang="en-US" dirty="0" err="1" smtClean="0"/>
              <a:t>Endocarditis</a:t>
            </a:r>
            <a:endParaRPr lang="en-US" dirty="0" smtClean="0"/>
          </a:p>
          <a:p>
            <a:pPr lvl="1"/>
            <a:r>
              <a:rPr lang="en-US" dirty="0" smtClean="0"/>
              <a:t>EARLY – as early as 60 days or less </a:t>
            </a:r>
            <a:r>
              <a:rPr lang="en-US" dirty="0" err="1" smtClean="0"/>
              <a:t>upto</a:t>
            </a:r>
            <a:r>
              <a:rPr lang="en-US" dirty="0" smtClean="0"/>
              <a:t> 1 year</a:t>
            </a:r>
          </a:p>
          <a:p>
            <a:pPr lvl="1"/>
            <a:r>
              <a:rPr lang="en-US" dirty="0" smtClean="0"/>
              <a:t>LATE – More than 1 year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Lab Testing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38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81000" y="3657600"/>
            <a:ext cx="2057400" cy="5334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828800"/>
            <a:ext cx="990600" cy="6096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48000" y="2133600"/>
            <a:ext cx="35052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934200" y="1828800"/>
            <a:ext cx="381000" cy="3810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53400" y="1828800"/>
            <a:ext cx="381000" cy="9906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0" y="3276600"/>
            <a:ext cx="17526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Refers to IE in which no organism can be grown using the routine blood culture media or grows slowly and not detected in the usual time intervals</a:t>
            </a:r>
          </a:p>
          <a:p>
            <a:endParaRPr lang="en-US" dirty="0" smtClean="0"/>
          </a:p>
          <a:p>
            <a:r>
              <a:rPr lang="en-US" dirty="0" err="1" smtClean="0"/>
              <a:t>Upto</a:t>
            </a:r>
            <a:r>
              <a:rPr lang="en-US" dirty="0" smtClean="0"/>
              <a:t> 31% of all IE</a:t>
            </a:r>
          </a:p>
          <a:p>
            <a:endParaRPr lang="en-US" dirty="0" smtClean="0"/>
          </a:p>
          <a:p>
            <a:r>
              <a:rPr lang="en-US" dirty="0" smtClean="0"/>
              <a:t>ETIOLOGY</a:t>
            </a:r>
          </a:p>
          <a:p>
            <a:pPr lvl="1"/>
            <a:r>
              <a:rPr lang="en-US" dirty="0" err="1" smtClean="0"/>
              <a:t>Prev</a:t>
            </a:r>
            <a:r>
              <a:rPr lang="en-US" dirty="0" smtClean="0"/>
              <a:t> Antibiotic use</a:t>
            </a:r>
          </a:p>
          <a:p>
            <a:pPr lvl="1"/>
            <a:r>
              <a:rPr lang="en-US" dirty="0" smtClean="0"/>
              <a:t>Fungi</a:t>
            </a:r>
          </a:p>
          <a:p>
            <a:pPr lvl="1"/>
            <a:r>
              <a:rPr lang="en-US" dirty="0" smtClean="0"/>
              <a:t>Fastidious Organisms – obligatory intracellular bacteria</a:t>
            </a:r>
          </a:p>
          <a:p>
            <a:r>
              <a:rPr lang="en-US" dirty="0" smtClean="0"/>
              <a:t>Isolation of these require special media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Culture –</a:t>
            </a:r>
            <a:r>
              <a:rPr lang="en-US" dirty="0" err="1" smtClean="0"/>
              <a:t>ve</a:t>
            </a:r>
            <a:r>
              <a:rPr lang="en-US" dirty="0" smtClean="0"/>
              <a:t> IE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BCNIE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17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6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Unique group- increased risk for IE - in developed nations</a:t>
            </a:r>
          </a:p>
          <a:p>
            <a:endParaRPr lang="en-US" dirty="0" smtClean="0"/>
          </a:p>
          <a:p>
            <a:r>
              <a:rPr lang="en-US" dirty="0" smtClean="0"/>
              <a:t>Young male otherwise healthy</a:t>
            </a:r>
          </a:p>
          <a:p>
            <a:endParaRPr lang="en-US" dirty="0" smtClean="0"/>
          </a:p>
          <a:p>
            <a:r>
              <a:rPr lang="en-US" dirty="0" smtClean="0"/>
              <a:t>Delayed presentation with complications</a:t>
            </a:r>
          </a:p>
          <a:p>
            <a:endParaRPr lang="en-US" dirty="0" smtClean="0"/>
          </a:p>
          <a:p>
            <a:r>
              <a:rPr lang="en-US" dirty="0" err="1" smtClean="0"/>
              <a:t>Predominatly</a:t>
            </a:r>
            <a:r>
              <a:rPr lang="en-US" dirty="0" smtClean="0"/>
              <a:t>  </a:t>
            </a:r>
            <a:r>
              <a:rPr lang="en-US" dirty="0" err="1" smtClean="0"/>
              <a:t>S.aureus</a:t>
            </a:r>
            <a:r>
              <a:rPr lang="en-US" dirty="0" smtClean="0"/>
              <a:t>- sometimes </a:t>
            </a:r>
            <a:r>
              <a:rPr lang="en-US" dirty="0" err="1" smtClean="0"/>
              <a:t>polymicrobial</a:t>
            </a:r>
            <a:r>
              <a:rPr lang="en-US" dirty="0" smtClean="0"/>
              <a:t>  </a:t>
            </a:r>
          </a:p>
          <a:p>
            <a:pPr lvl="1"/>
            <a:r>
              <a:rPr lang="en-US" sz="2600" dirty="0" smtClean="0"/>
              <a:t>{Gm –</a:t>
            </a:r>
            <a:r>
              <a:rPr lang="en-US" sz="2600" dirty="0" err="1" smtClean="0"/>
              <a:t>ve</a:t>
            </a:r>
            <a:r>
              <a:rPr lang="en-US" sz="2600" dirty="0" smtClean="0"/>
              <a:t>, aerobic and </a:t>
            </a:r>
            <a:r>
              <a:rPr lang="en-US" sz="2600" dirty="0" err="1" smtClean="0"/>
              <a:t>anerobic</a:t>
            </a:r>
            <a:r>
              <a:rPr lang="en-US" sz="2600" dirty="0" smtClean="0"/>
              <a:t> oral flora}</a:t>
            </a:r>
          </a:p>
          <a:p>
            <a:endParaRPr lang="en-US" dirty="0" smtClean="0"/>
          </a:p>
          <a:p>
            <a:r>
              <a:rPr lang="en-US" dirty="0" smtClean="0"/>
              <a:t>Heroin use </a:t>
            </a:r>
            <a:r>
              <a:rPr lang="en-US" dirty="0" err="1" smtClean="0"/>
              <a:t>a/w</a:t>
            </a:r>
            <a:r>
              <a:rPr lang="en-US" dirty="0" smtClean="0"/>
              <a:t> Tricuspid Valve involvement p/w septic pulmonary infarcts, lung abscesses and </a:t>
            </a:r>
            <a:r>
              <a:rPr lang="en-US" dirty="0" err="1" smtClean="0"/>
              <a:t>empyema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Outcomes are usually good but considered to be at risk of recurrent bouts of IE specially when</a:t>
            </a:r>
          </a:p>
          <a:p>
            <a:pPr lvl="1"/>
            <a:r>
              <a:rPr lang="en-US" dirty="0" smtClean="0"/>
              <a:t>Continuation of the IV drug abuse</a:t>
            </a:r>
          </a:p>
          <a:p>
            <a:pPr lvl="1"/>
            <a:r>
              <a:rPr lang="en-US" dirty="0" smtClean="0"/>
              <a:t>When Previous Valve replacement done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34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IV Drug Abuse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According to local epidemiology systematic serologic testing for</a:t>
            </a:r>
          </a:p>
          <a:p>
            <a:pPr lvl="1"/>
            <a:r>
              <a:rPr lang="en-US" sz="2000" dirty="0" smtClean="0"/>
              <a:t>C </a:t>
            </a:r>
            <a:r>
              <a:rPr lang="en-US" sz="2000" dirty="0" err="1" smtClean="0"/>
              <a:t>burnetii</a:t>
            </a:r>
            <a:endParaRPr lang="en-US" sz="2000" dirty="0" smtClean="0"/>
          </a:p>
          <a:p>
            <a:pPr lvl="1"/>
            <a:r>
              <a:rPr lang="en-US" sz="2000" dirty="0" err="1" smtClean="0"/>
              <a:t>Bartonella</a:t>
            </a:r>
            <a:r>
              <a:rPr lang="en-US" sz="2000" dirty="0" smtClean="0"/>
              <a:t> </a:t>
            </a:r>
            <a:r>
              <a:rPr lang="en-US" sz="2000" dirty="0" err="1" smtClean="0"/>
              <a:t>spp</a:t>
            </a:r>
            <a:endParaRPr lang="en-US" sz="2000" dirty="0" smtClean="0"/>
          </a:p>
          <a:p>
            <a:pPr lvl="1"/>
            <a:r>
              <a:rPr lang="en-US" sz="2000" dirty="0" err="1" smtClean="0"/>
              <a:t>Aspergillus</a:t>
            </a:r>
            <a:r>
              <a:rPr lang="en-US" sz="2000" dirty="0" smtClean="0"/>
              <a:t> </a:t>
            </a:r>
            <a:r>
              <a:rPr lang="en-US" sz="2000" dirty="0" err="1" smtClean="0"/>
              <a:t>spp</a:t>
            </a:r>
            <a:endParaRPr lang="en-US" sz="2000" dirty="0" smtClean="0"/>
          </a:p>
          <a:p>
            <a:pPr lvl="1"/>
            <a:r>
              <a:rPr lang="en-US" sz="2000" dirty="0" smtClean="0"/>
              <a:t>M pneumonia</a:t>
            </a:r>
          </a:p>
          <a:p>
            <a:pPr lvl="1"/>
            <a:r>
              <a:rPr lang="en-US" sz="2000" dirty="0" err="1" smtClean="0"/>
              <a:t>Brucella</a:t>
            </a:r>
            <a:r>
              <a:rPr lang="en-US" sz="2000" dirty="0" smtClean="0"/>
              <a:t> </a:t>
            </a:r>
            <a:r>
              <a:rPr lang="en-US" sz="2000" dirty="0" err="1" smtClean="0"/>
              <a:t>spp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L </a:t>
            </a:r>
            <a:r>
              <a:rPr lang="en-US" sz="2000" dirty="0" err="1" smtClean="0"/>
              <a:t>pneumophila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Followed by PCR for </a:t>
            </a:r>
          </a:p>
          <a:p>
            <a:pPr lvl="1"/>
            <a:r>
              <a:rPr lang="en-US" sz="2000" dirty="0" smtClean="0"/>
              <a:t>T </a:t>
            </a:r>
            <a:r>
              <a:rPr lang="en-US" sz="2000" dirty="0" err="1" smtClean="0"/>
              <a:t>whipplei</a:t>
            </a:r>
            <a:endParaRPr lang="en-US" sz="2000" dirty="0" smtClean="0"/>
          </a:p>
          <a:p>
            <a:pPr lvl="1"/>
            <a:r>
              <a:rPr lang="en-US" sz="2000" dirty="0" err="1" smtClean="0"/>
              <a:t>Bartonella</a:t>
            </a:r>
            <a:r>
              <a:rPr lang="en-US" sz="2000" dirty="0" smtClean="0"/>
              <a:t> </a:t>
            </a:r>
            <a:r>
              <a:rPr lang="en-US" sz="2000" dirty="0" err="1" smtClean="0"/>
              <a:t>spp</a:t>
            </a:r>
            <a:endParaRPr lang="en-US" sz="2000" dirty="0" smtClean="0"/>
          </a:p>
          <a:p>
            <a:pPr lvl="1"/>
            <a:r>
              <a:rPr lang="en-US" sz="2000" dirty="0" smtClean="0"/>
              <a:t>Fungi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BCNIE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3246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all inv are –</a:t>
            </a:r>
            <a:r>
              <a:rPr lang="en-US" dirty="0" err="1" smtClean="0"/>
              <a:t>ve</a:t>
            </a:r>
            <a:r>
              <a:rPr lang="en-US" dirty="0" smtClean="0"/>
              <a:t> then NON-INFECTIOUS IE should be considered</a:t>
            </a:r>
          </a:p>
          <a:p>
            <a:pPr lvl="1"/>
            <a:r>
              <a:rPr lang="en-US" dirty="0" err="1" smtClean="0"/>
              <a:t>IgG</a:t>
            </a:r>
            <a:r>
              <a:rPr lang="en-US" dirty="0" smtClean="0"/>
              <a:t> </a:t>
            </a:r>
            <a:r>
              <a:rPr lang="en-US" dirty="0" err="1" smtClean="0"/>
              <a:t>Anticardiolipin</a:t>
            </a:r>
            <a:r>
              <a:rPr lang="en-US" dirty="0" smtClean="0"/>
              <a:t> antibodies</a:t>
            </a:r>
          </a:p>
          <a:p>
            <a:pPr lvl="1"/>
            <a:r>
              <a:rPr lang="en-US" dirty="0" err="1" smtClean="0"/>
              <a:t>IgG</a:t>
            </a:r>
            <a:r>
              <a:rPr lang="en-US" dirty="0" smtClean="0"/>
              <a:t> and </a:t>
            </a:r>
            <a:r>
              <a:rPr lang="en-US" dirty="0" err="1" smtClean="0"/>
              <a:t>IgM</a:t>
            </a:r>
            <a:r>
              <a:rPr lang="en-US" dirty="0" smtClean="0"/>
              <a:t> Anti beta-2 glycoprotein antibodies tested for</a:t>
            </a:r>
          </a:p>
          <a:p>
            <a:endParaRPr lang="en-US" dirty="0" smtClean="0"/>
          </a:p>
          <a:p>
            <a:r>
              <a:rPr lang="en-US" dirty="0" smtClean="0"/>
              <a:t>If PORCINE BIOPROSTHESIS present then </a:t>
            </a:r>
          </a:p>
          <a:p>
            <a:r>
              <a:rPr lang="en-US" dirty="0" smtClean="0"/>
              <a:t>Anti PORK Antibodies should be sought for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34400" y="63246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534400" y="6324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TC is often abnormal</a:t>
            </a:r>
          </a:p>
          <a:p>
            <a:pPr lvl="1"/>
            <a:r>
              <a:rPr lang="en-US" dirty="0" err="1" smtClean="0"/>
              <a:t>Leucocytosis</a:t>
            </a:r>
            <a:r>
              <a:rPr lang="en-US" dirty="0" smtClean="0"/>
              <a:t> [Acute &gt; </a:t>
            </a:r>
            <a:r>
              <a:rPr lang="en-US" dirty="0" err="1" smtClean="0"/>
              <a:t>Subacute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Leucopenia may occur with Sub Acute IE</a:t>
            </a:r>
          </a:p>
          <a:p>
            <a:pPr lvl="2"/>
            <a:r>
              <a:rPr lang="en-US" dirty="0" smtClean="0"/>
              <a:t>Usually </a:t>
            </a:r>
            <a:r>
              <a:rPr lang="en-US" dirty="0" err="1" smtClean="0"/>
              <a:t>a/w</a:t>
            </a:r>
            <a:r>
              <a:rPr lang="en-US" dirty="0" smtClean="0"/>
              <a:t> </a:t>
            </a:r>
            <a:r>
              <a:rPr lang="en-US" dirty="0" err="1" smtClean="0"/>
              <a:t>splenomegaly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Peripheral Smear – NCNC Anemia of variable severity with low serum iron and TIBC</a:t>
            </a:r>
          </a:p>
          <a:p>
            <a:endParaRPr lang="en-US" dirty="0" smtClean="0"/>
          </a:p>
          <a:p>
            <a:r>
              <a:rPr lang="en-US" dirty="0" smtClean="0"/>
              <a:t>Thrombocytopenia in ~10% of patients</a:t>
            </a:r>
          </a:p>
          <a:p>
            <a:pPr lvl="1"/>
            <a:r>
              <a:rPr lang="en-US" dirty="0" smtClean="0"/>
              <a:t>predictor of Early adverse outcomes</a:t>
            </a:r>
          </a:p>
          <a:p>
            <a:endParaRPr lang="en-US" dirty="0" smtClean="0"/>
          </a:p>
          <a:p>
            <a:r>
              <a:rPr lang="en-US" dirty="0" smtClean="0"/>
              <a:t>ESR elevated in 61%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a/w</a:t>
            </a:r>
            <a:r>
              <a:rPr lang="en-US" dirty="0" smtClean="0"/>
              <a:t> decreased risk of in hospital death]</a:t>
            </a:r>
          </a:p>
          <a:p>
            <a:endParaRPr lang="en-US" dirty="0" smtClean="0"/>
          </a:p>
          <a:p>
            <a:r>
              <a:rPr lang="en-US" dirty="0" smtClean="0"/>
              <a:t>CRP elevated in ~ 60%</a:t>
            </a:r>
          </a:p>
          <a:p>
            <a:endParaRPr lang="en-US" dirty="0" smtClean="0"/>
          </a:p>
          <a:p>
            <a:r>
              <a:rPr lang="en-US" dirty="0" smtClean="0"/>
              <a:t>RA Factor in ~ 5% usually in protracted Sub-Acute 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43434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Other Blood Testing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New elevation in serum </a:t>
            </a:r>
            <a:r>
              <a:rPr lang="en-US" dirty="0" err="1" smtClean="0"/>
              <a:t>creatinine</a:t>
            </a:r>
            <a:r>
              <a:rPr lang="en-US" dirty="0" smtClean="0"/>
              <a:t> in 10-30%</a:t>
            </a:r>
          </a:p>
          <a:p>
            <a:pPr lvl="1"/>
            <a:r>
              <a:rPr lang="en-US" dirty="0" err="1" smtClean="0"/>
              <a:t>Multifactorial</a:t>
            </a:r>
            <a:r>
              <a:rPr lang="en-US" dirty="0" smtClean="0"/>
              <a:t> – </a:t>
            </a:r>
            <a:r>
              <a:rPr lang="en-US" dirty="0" err="1" smtClean="0"/>
              <a:t>Hypoperfusion</a:t>
            </a:r>
            <a:r>
              <a:rPr lang="en-US" dirty="0" smtClean="0"/>
              <a:t> in sepsis or HF, Embolic Infarction, Immune Complex mediated GN, Toxicity from antibiotic therapy or contrast agent used for imaging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Renal dysfunction </a:t>
            </a:r>
            <a:r>
              <a:rPr lang="en-US" dirty="0" err="1" smtClean="0"/>
              <a:t>occuring</a:t>
            </a:r>
            <a:r>
              <a:rPr lang="en-US" dirty="0" smtClean="0"/>
              <a:t> within first 8 days independent predictor of early mortality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Urinalysis demonstrates </a:t>
            </a:r>
            <a:r>
              <a:rPr lang="en-US" dirty="0" err="1" smtClean="0"/>
              <a:t>Hematuria</a:t>
            </a:r>
            <a:r>
              <a:rPr lang="en-US" dirty="0" smtClean="0"/>
              <a:t>, </a:t>
            </a:r>
            <a:r>
              <a:rPr lang="en-US" dirty="0" err="1" smtClean="0"/>
              <a:t>Proteinuria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Imune</a:t>
            </a:r>
            <a:r>
              <a:rPr lang="en-US" dirty="0" smtClean="0"/>
              <a:t> </a:t>
            </a:r>
            <a:r>
              <a:rPr lang="en-US" dirty="0" err="1" smtClean="0"/>
              <a:t>clx</a:t>
            </a:r>
            <a:r>
              <a:rPr lang="en-US" dirty="0" smtClean="0"/>
              <a:t> mediated GN will have RBC casts and decreased Complement levels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Troponins</a:t>
            </a:r>
            <a:r>
              <a:rPr lang="en-US" dirty="0" smtClean="0"/>
              <a:t> may be elevated owing to wall stress, myocardial injury or sepsis alone</a:t>
            </a:r>
          </a:p>
          <a:p>
            <a:endParaRPr lang="en-US" dirty="0" smtClean="0"/>
          </a:p>
          <a:p>
            <a:r>
              <a:rPr lang="en-US" dirty="0" smtClean="0"/>
              <a:t>Increase in </a:t>
            </a:r>
            <a:r>
              <a:rPr lang="en-US" dirty="0" err="1" smtClean="0"/>
              <a:t>Trop</a:t>
            </a:r>
            <a:r>
              <a:rPr lang="en-US" dirty="0" smtClean="0"/>
              <a:t> I &gt;0.4ng/ml increase the risk of in </a:t>
            </a:r>
            <a:r>
              <a:rPr lang="en-US" dirty="0" err="1" smtClean="0"/>
              <a:t>hospitaly</a:t>
            </a:r>
            <a:r>
              <a:rPr lang="en-US" dirty="0" smtClean="0"/>
              <a:t> mortality and need for early VR</a:t>
            </a:r>
          </a:p>
          <a:p>
            <a:endParaRPr lang="en-US" dirty="0" smtClean="0"/>
          </a:p>
          <a:p>
            <a:r>
              <a:rPr lang="en-US" dirty="0" smtClean="0"/>
              <a:t>An elevation in BNP level &gt;400pg/ml </a:t>
            </a:r>
            <a:r>
              <a:rPr lang="en-US" dirty="0" err="1" smtClean="0"/>
              <a:t>a/w</a:t>
            </a:r>
            <a:r>
              <a:rPr lang="en-US" dirty="0" smtClean="0"/>
              <a:t> increased risk of Cardiac Abscess, CNS events and death</a:t>
            </a:r>
          </a:p>
          <a:p>
            <a:endParaRPr lang="en-US" dirty="0" smtClean="0"/>
          </a:p>
          <a:p>
            <a:r>
              <a:rPr lang="en-US" dirty="0" smtClean="0"/>
              <a:t>Elevation in NT-Pro BNP &gt;1500pg/ml or higher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independent predictor of need for surgical intervention or death within 30d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Biomarkers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Non specific findings with uncomplicated IE</a:t>
            </a:r>
          </a:p>
          <a:p>
            <a:endParaRPr lang="en-US" dirty="0" smtClean="0"/>
          </a:p>
          <a:p>
            <a:r>
              <a:rPr lang="en-US" dirty="0" err="1" smtClean="0"/>
              <a:t>Peivalvular</a:t>
            </a:r>
            <a:r>
              <a:rPr lang="en-US" dirty="0" smtClean="0"/>
              <a:t> extension of infection MCC of New AV Block {incidence 10-20%} or any degree of BBB {incidence 3%}</a:t>
            </a:r>
          </a:p>
          <a:p>
            <a:endParaRPr lang="en-US" dirty="0" smtClean="0"/>
          </a:p>
          <a:p>
            <a:r>
              <a:rPr lang="en-US" dirty="0" err="1" smtClean="0"/>
              <a:t>Perivalvular</a:t>
            </a:r>
            <a:r>
              <a:rPr lang="en-US" dirty="0" smtClean="0"/>
              <a:t> extension compromising coronary patency or Coronary </a:t>
            </a:r>
            <a:r>
              <a:rPr lang="en-US" dirty="0" err="1" smtClean="0"/>
              <a:t>embolization</a:t>
            </a:r>
            <a:r>
              <a:rPr lang="en-US" dirty="0" smtClean="0"/>
              <a:t> may cause </a:t>
            </a:r>
            <a:r>
              <a:rPr lang="en-US" dirty="0" err="1" smtClean="0"/>
              <a:t>ischaemic</a:t>
            </a:r>
            <a:r>
              <a:rPr lang="en-US" dirty="0" smtClean="0"/>
              <a:t> changes or STEACS</a:t>
            </a:r>
          </a:p>
          <a:p>
            <a:endParaRPr lang="en-US" dirty="0" smtClean="0"/>
          </a:p>
          <a:p>
            <a:r>
              <a:rPr lang="en-US" dirty="0" err="1" smtClean="0"/>
              <a:t>Atrial</a:t>
            </a:r>
            <a:r>
              <a:rPr lang="en-US" dirty="0" smtClean="0"/>
              <a:t> and Ventricular </a:t>
            </a:r>
            <a:r>
              <a:rPr lang="en-US" dirty="0" err="1" smtClean="0"/>
              <a:t>Arrythmias</a:t>
            </a:r>
            <a:r>
              <a:rPr lang="en-US" dirty="0" smtClean="0"/>
              <a:t> may sometimes complicate 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ECHO</a:t>
            </a:r>
          </a:p>
          <a:p>
            <a:pPr lvl="1"/>
            <a:r>
              <a:rPr lang="en-US" dirty="0" smtClean="0"/>
              <a:t>TTE, TOE</a:t>
            </a:r>
          </a:p>
          <a:p>
            <a:pPr lvl="1"/>
            <a:r>
              <a:rPr lang="en-US" dirty="0" smtClean="0"/>
              <a:t>For Diagnosis, Follow up, Intra op and following completion of therapy</a:t>
            </a:r>
          </a:p>
          <a:p>
            <a:pPr lvl="1"/>
            <a:r>
              <a:rPr lang="en-US" dirty="0" smtClean="0"/>
              <a:t>TTE</a:t>
            </a:r>
          </a:p>
          <a:p>
            <a:pPr lvl="2"/>
            <a:r>
              <a:rPr lang="en-US" dirty="0" smtClean="0"/>
              <a:t>Sensitivity for NVE – 70%</a:t>
            </a:r>
          </a:p>
          <a:p>
            <a:pPr lvl="2"/>
            <a:r>
              <a:rPr lang="en-US" dirty="0" smtClean="0"/>
              <a:t>Sensitivity for PVE – 50%</a:t>
            </a:r>
          </a:p>
          <a:p>
            <a:pPr lvl="1"/>
            <a:r>
              <a:rPr lang="en-US" dirty="0" smtClean="0"/>
              <a:t>TOE</a:t>
            </a:r>
          </a:p>
          <a:p>
            <a:pPr lvl="2"/>
            <a:r>
              <a:rPr lang="en-US" dirty="0" smtClean="0"/>
              <a:t>Sensitivity for NVE – 96%</a:t>
            </a:r>
          </a:p>
          <a:p>
            <a:pPr lvl="2"/>
            <a:r>
              <a:rPr lang="en-US" dirty="0" smtClean="0"/>
              <a:t>Sensitivity for PVE – 92%</a:t>
            </a:r>
          </a:p>
          <a:p>
            <a:pPr lvl="1"/>
            <a:r>
              <a:rPr lang="en-US" dirty="0" smtClean="0"/>
              <a:t>Specificity ~90% for both TTE and TOE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17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TEE can characterize vegetations with a resolution </a:t>
            </a:r>
            <a:r>
              <a:rPr lang="en-US" dirty="0" err="1" smtClean="0"/>
              <a:t>upto</a:t>
            </a:r>
            <a:r>
              <a:rPr lang="en-US" dirty="0" smtClean="0"/>
              <a:t> 2-3mm</a:t>
            </a:r>
          </a:p>
          <a:p>
            <a:endParaRPr lang="en-US" dirty="0" smtClean="0"/>
          </a:p>
          <a:p>
            <a:r>
              <a:rPr lang="en-US" dirty="0" smtClean="0"/>
              <a:t>PVE </a:t>
            </a:r>
            <a:r>
              <a:rPr lang="en-US" dirty="0" err="1" smtClean="0"/>
              <a:t>a/w</a:t>
            </a:r>
            <a:r>
              <a:rPr lang="en-US" dirty="0" smtClean="0"/>
              <a:t> lower incidence of </a:t>
            </a:r>
            <a:r>
              <a:rPr lang="en-US" dirty="0" err="1" smtClean="0"/>
              <a:t>valvular</a:t>
            </a:r>
            <a:r>
              <a:rPr lang="en-US" dirty="0" smtClean="0"/>
              <a:t> </a:t>
            </a:r>
            <a:r>
              <a:rPr lang="en-US" dirty="0" err="1" smtClean="0"/>
              <a:t>vegns</a:t>
            </a:r>
            <a:r>
              <a:rPr lang="en-US" dirty="0" smtClean="0"/>
              <a:t> and higher incidence of </a:t>
            </a:r>
            <a:r>
              <a:rPr lang="en-US" dirty="0" err="1" smtClean="0"/>
              <a:t>periannular</a:t>
            </a:r>
            <a:r>
              <a:rPr lang="en-US" dirty="0" smtClean="0"/>
              <a:t> infection and associated complications</a:t>
            </a:r>
          </a:p>
          <a:p>
            <a:pPr lvl="1"/>
            <a:r>
              <a:rPr lang="en-US" sz="2400" dirty="0" smtClean="0"/>
              <a:t>Difficult to detect with TTE</a:t>
            </a:r>
          </a:p>
          <a:p>
            <a:pPr lvl="1"/>
            <a:r>
              <a:rPr lang="en-US" sz="2400" dirty="0" smtClean="0"/>
              <a:t>So TOE is the procedure of choice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Thrombi </a:t>
            </a:r>
          </a:p>
          <a:p>
            <a:pPr lvl="1"/>
            <a:r>
              <a:rPr lang="en-US" sz="2400" dirty="0" err="1" smtClean="0"/>
              <a:t>Lambl’s</a:t>
            </a:r>
            <a:r>
              <a:rPr lang="en-US" sz="2400" dirty="0" smtClean="0"/>
              <a:t> Excrescences</a:t>
            </a:r>
          </a:p>
          <a:p>
            <a:pPr lvl="1"/>
            <a:r>
              <a:rPr lang="en-US" sz="2400" dirty="0" smtClean="0"/>
              <a:t>Cusp </a:t>
            </a:r>
            <a:r>
              <a:rPr lang="en-US" sz="2400" dirty="0" err="1" smtClean="0"/>
              <a:t>Prolapse</a:t>
            </a:r>
            <a:endParaRPr lang="en-US" sz="2400" dirty="0" smtClean="0"/>
          </a:p>
          <a:p>
            <a:pPr lvl="1"/>
            <a:r>
              <a:rPr lang="en-US" sz="2400" dirty="0" smtClean="0"/>
              <a:t>Ruptured and retracted </a:t>
            </a:r>
            <a:r>
              <a:rPr lang="en-US" sz="2400" dirty="0" err="1" smtClean="0"/>
              <a:t>Chordae</a:t>
            </a:r>
            <a:endParaRPr lang="en-US" sz="2400" dirty="0" smtClean="0"/>
          </a:p>
          <a:p>
            <a:pPr lvl="1"/>
            <a:r>
              <a:rPr lang="en-US" sz="2400" dirty="0" smtClean="0"/>
              <a:t>Papillary </a:t>
            </a:r>
            <a:r>
              <a:rPr lang="en-US" sz="2400" dirty="0" err="1" smtClean="0"/>
              <a:t>Fibroelastoma</a:t>
            </a:r>
            <a:endParaRPr lang="en-US" sz="2400" dirty="0" smtClean="0"/>
          </a:p>
          <a:p>
            <a:pPr lvl="1"/>
            <a:r>
              <a:rPr lang="en-US" sz="2400" dirty="0" err="1" smtClean="0"/>
              <a:t>Myxomas</a:t>
            </a:r>
            <a:endParaRPr lang="en-US" sz="2400" dirty="0" smtClean="0"/>
          </a:p>
          <a:p>
            <a:pPr lvl="1"/>
            <a:r>
              <a:rPr lang="en-US" sz="2400" dirty="0" smtClean="0"/>
              <a:t>Degenerative or </a:t>
            </a:r>
            <a:r>
              <a:rPr lang="en-US" sz="2400" dirty="0" err="1" smtClean="0"/>
              <a:t>Myxomatous</a:t>
            </a:r>
            <a:r>
              <a:rPr lang="en-US" sz="2400" dirty="0" smtClean="0"/>
              <a:t> valve disease</a:t>
            </a:r>
          </a:p>
          <a:p>
            <a:pPr lvl="1"/>
            <a:r>
              <a:rPr lang="en-US" sz="2400" dirty="0" smtClean="0"/>
              <a:t>Systemic lupus (</a:t>
            </a:r>
            <a:r>
              <a:rPr lang="en-US" sz="2400" dirty="0" err="1" smtClean="0"/>
              <a:t>Libman</a:t>
            </a:r>
            <a:r>
              <a:rPr lang="en-US" sz="2400" dirty="0" smtClean="0"/>
              <a:t> – Sacks) lesions</a:t>
            </a:r>
          </a:p>
          <a:p>
            <a:pPr lvl="1"/>
            <a:r>
              <a:rPr lang="en-US" sz="2400" dirty="0" smtClean="0"/>
              <a:t>Primary </a:t>
            </a:r>
            <a:r>
              <a:rPr lang="en-US" sz="2400" dirty="0" err="1" smtClean="0"/>
              <a:t>Antiphospholipid</a:t>
            </a:r>
            <a:r>
              <a:rPr lang="en-US" sz="2400" dirty="0" smtClean="0"/>
              <a:t> syndrome</a:t>
            </a:r>
          </a:p>
          <a:p>
            <a:pPr lvl="1"/>
            <a:r>
              <a:rPr lang="fr-FR" sz="2400" dirty="0" err="1" smtClean="0"/>
              <a:t>Rheumatoid</a:t>
            </a:r>
            <a:r>
              <a:rPr lang="fr-FR" sz="2400" dirty="0" smtClean="0"/>
              <a:t> </a:t>
            </a:r>
            <a:r>
              <a:rPr lang="fr-FR" sz="2400" dirty="0" err="1" smtClean="0"/>
              <a:t>lesions</a:t>
            </a:r>
            <a:r>
              <a:rPr lang="fr-FR" sz="2400" dirty="0" smtClean="0"/>
              <a:t> or </a:t>
            </a:r>
            <a:r>
              <a:rPr lang="fr-FR" sz="2400" dirty="0" err="1" smtClean="0"/>
              <a:t>Marantic</a:t>
            </a:r>
            <a:r>
              <a:rPr lang="fr-FR" sz="2400" dirty="0" smtClean="0"/>
              <a:t> </a:t>
            </a:r>
            <a:r>
              <a:rPr lang="fr-FR" sz="2400" dirty="0" err="1" smtClean="0"/>
              <a:t>vegetations</a:t>
            </a:r>
            <a:endParaRPr lang="fr-FR" sz="2400" dirty="0" smtClean="0"/>
          </a:p>
          <a:p>
            <a:pPr lvl="1"/>
            <a:r>
              <a:rPr lang="fr-FR" sz="2400" dirty="0" err="1" smtClean="0"/>
              <a:t>Acoustic</a:t>
            </a:r>
            <a:r>
              <a:rPr lang="fr-FR" sz="2400" dirty="0" smtClean="0"/>
              <a:t> </a:t>
            </a:r>
            <a:r>
              <a:rPr lang="fr-FR" sz="2400" dirty="0" err="1" smtClean="0"/>
              <a:t>artifacts</a:t>
            </a:r>
            <a:r>
              <a:rPr lang="fr-FR" sz="2400" dirty="0" smtClean="0"/>
              <a:t> of </a:t>
            </a:r>
            <a:r>
              <a:rPr lang="fr-FR" sz="2400" dirty="0" err="1" smtClean="0"/>
              <a:t>calcified</a:t>
            </a:r>
            <a:r>
              <a:rPr lang="fr-FR" sz="2400" dirty="0" smtClean="0"/>
              <a:t> tissue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C:\Users\sss\Desktop\DM CARDIO\topic presented\IE\ht02673.f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72368"/>
            <a:ext cx="6477000" cy="4771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Identification of vegetations difficult in </a:t>
            </a:r>
          </a:p>
          <a:p>
            <a:pPr lvl="1"/>
            <a:r>
              <a:rPr lang="en-US" sz="2400" dirty="0" smtClean="0"/>
              <a:t>Pre-existing </a:t>
            </a:r>
            <a:r>
              <a:rPr lang="en-US" sz="2400" dirty="0" err="1" smtClean="0"/>
              <a:t>valvular</a:t>
            </a:r>
            <a:r>
              <a:rPr lang="en-US" sz="2400" dirty="0" smtClean="0"/>
              <a:t> lesion</a:t>
            </a:r>
          </a:p>
          <a:p>
            <a:pPr lvl="2"/>
            <a:r>
              <a:rPr lang="en-US" sz="2400" dirty="0" smtClean="0"/>
              <a:t>(MVP, Degenerative calcified lesions) </a:t>
            </a:r>
          </a:p>
          <a:p>
            <a:pPr lvl="1"/>
            <a:r>
              <a:rPr lang="en-US" sz="2400" dirty="0" smtClean="0"/>
              <a:t>Prosthetic valves, </a:t>
            </a:r>
          </a:p>
          <a:p>
            <a:pPr lvl="1"/>
            <a:r>
              <a:rPr lang="en-US" sz="2400" dirty="0" smtClean="0"/>
              <a:t>Small vegetations (2–3mm), </a:t>
            </a:r>
          </a:p>
          <a:p>
            <a:pPr lvl="1"/>
            <a:r>
              <a:rPr lang="en-US" sz="2400" dirty="0" smtClean="0"/>
              <a:t>Recent </a:t>
            </a:r>
            <a:r>
              <a:rPr lang="en-US" sz="2400" dirty="0" err="1" smtClean="0"/>
              <a:t>embolization</a:t>
            </a:r>
            <a:endParaRPr lang="en-US" sz="2400" dirty="0" smtClean="0"/>
          </a:p>
          <a:p>
            <a:pPr lvl="1"/>
            <a:r>
              <a:rPr lang="en-US" sz="2400" dirty="0" smtClean="0"/>
              <a:t>Non </a:t>
            </a:r>
            <a:r>
              <a:rPr lang="en-US" sz="2400" dirty="0" err="1" smtClean="0"/>
              <a:t>vegetant</a:t>
            </a:r>
            <a:r>
              <a:rPr lang="en-US" sz="2400" dirty="0" smtClean="0"/>
              <a:t> IE</a:t>
            </a:r>
          </a:p>
          <a:p>
            <a:pPr lvl="1"/>
            <a:r>
              <a:rPr lang="en-US" sz="2400" dirty="0" smtClean="0"/>
              <a:t>IE – </a:t>
            </a:r>
            <a:r>
              <a:rPr lang="en-US" sz="2400" dirty="0" err="1" smtClean="0"/>
              <a:t>Intracardiac</a:t>
            </a:r>
            <a:r>
              <a:rPr lang="en-US" sz="2400" dirty="0" smtClean="0"/>
              <a:t> devices(even with TOE)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rmAutofit/>
          </a:bodyPr>
          <a:lstStyle/>
          <a:p>
            <a:r>
              <a:rPr lang="en-US" dirty="0" smtClean="0"/>
              <a:t>Vegetations are </a:t>
            </a:r>
          </a:p>
          <a:p>
            <a:pPr lvl="1"/>
            <a:r>
              <a:rPr lang="en-US" sz="2400" dirty="0" smtClean="0"/>
              <a:t>freely mobile</a:t>
            </a:r>
          </a:p>
          <a:p>
            <a:pPr lvl="1"/>
            <a:r>
              <a:rPr lang="en-US" sz="2400" dirty="0" smtClean="0"/>
              <a:t>located upstream on the low pressure side of the </a:t>
            </a:r>
            <a:r>
              <a:rPr lang="en-US" sz="2400" dirty="0" err="1" smtClean="0"/>
              <a:t>regurgitant</a:t>
            </a:r>
            <a:r>
              <a:rPr lang="en-US" sz="2400" dirty="0" smtClean="0"/>
              <a:t> lesion</a:t>
            </a:r>
          </a:p>
          <a:p>
            <a:pPr lvl="1"/>
            <a:r>
              <a:rPr lang="en-US" sz="2400" dirty="0" smtClean="0"/>
              <a:t>Soft tissue echo density</a:t>
            </a:r>
          </a:p>
          <a:p>
            <a:pPr lvl="1"/>
            <a:r>
              <a:rPr lang="en-US" sz="2400" dirty="0" smtClean="0"/>
              <a:t>Often multiple and </a:t>
            </a:r>
            <a:r>
              <a:rPr lang="en-US" sz="2400" dirty="0" err="1" smtClean="0"/>
              <a:t>lobulated</a:t>
            </a:r>
            <a:endParaRPr lang="en-US" sz="2400" dirty="0" smtClean="0"/>
          </a:p>
          <a:p>
            <a:pPr lvl="1"/>
            <a:r>
              <a:rPr lang="en-US" sz="2400" dirty="0" smtClean="0"/>
              <a:t>MOTION INDEPENDENT OF VALVE STRUCTURE</a:t>
            </a:r>
          </a:p>
          <a:p>
            <a:endParaRPr lang="en-US" dirty="0" smtClean="0"/>
          </a:p>
          <a:p>
            <a:r>
              <a:rPr lang="en-US" dirty="0" smtClean="0"/>
              <a:t>Hyper-</a:t>
            </a:r>
            <a:r>
              <a:rPr lang="en-US" dirty="0" err="1" smtClean="0"/>
              <a:t>refractile</a:t>
            </a:r>
            <a:r>
              <a:rPr lang="en-US" dirty="0" smtClean="0"/>
              <a:t>, discretely nodular or filamentous echo densities located downstream are less likely to be a vegetation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IE OF AV - VEGN PROLAPSING INTO THE LV</a:t>
            </a:r>
            <a:br>
              <a:rPr lang="en-US" sz="2400" dirty="0" smtClean="0"/>
            </a:br>
            <a:r>
              <a:rPr lang="en-US" sz="2400" dirty="0" smtClean="0"/>
              <a:t>DOPPLER S/O SEV AR</a:t>
            </a:r>
            <a:endParaRPr lang="en-US" sz="2400" dirty="0"/>
          </a:p>
        </p:txBody>
      </p:sp>
      <p:pic>
        <p:nvPicPr>
          <p:cNvPr id="14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7362" y="1658144"/>
            <a:ext cx="5629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77724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Mostly seen in Left sided </a:t>
            </a:r>
            <a:r>
              <a:rPr lang="en-US" dirty="0" err="1" smtClean="0"/>
              <a:t>Regurgitant</a:t>
            </a:r>
            <a:r>
              <a:rPr lang="en-US" dirty="0" smtClean="0"/>
              <a:t> lesions</a:t>
            </a:r>
          </a:p>
          <a:p>
            <a:r>
              <a:rPr lang="en-US" dirty="0" smtClean="0"/>
              <a:t>3 times MC in NVE than PVE</a:t>
            </a:r>
          </a:p>
          <a:p>
            <a:r>
              <a:rPr lang="en-US" dirty="0" smtClean="0"/>
              <a:t>Primary indication for early surgery</a:t>
            </a:r>
          </a:p>
          <a:p>
            <a:r>
              <a:rPr lang="en-US" dirty="0" smtClean="0"/>
              <a:t>HF MC </a:t>
            </a:r>
            <a:r>
              <a:rPr lang="en-US" dirty="0" err="1" smtClean="0"/>
              <a:t>a/w</a:t>
            </a:r>
            <a:r>
              <a:rPr lang="en-US" dirty="0" smtClean="0"/>
              <a:t> Aortic IE than Mitral IE</a:t>
            </a:r>
          </a:p>
          <a:p>
            <a:r>
              <a:rPr lang="en-US" dirty="0" smtClean="0"/>
              <a:t>HF with FC III or IV greatest impact on prognosis</a:t>
            </a:r>
          </a:p>
          <a:p>
            <a:r>
              <a:rPr lang="en-US" dirty="0" smtClean="0"/>
              <a:t>Reasons for HF include</a:t>
            </a:r>
          </a:p>
          <a:p>
            <a:pPr lvl="1"/>
            <a:r>
              <a:rPr lang="en-US" dirty="0" smtClean="0"/>
              <a:t>Perforation, </a:t>
            </a:r>
            <a:r>
              <a:rPr lang="en-US" dirty="0" err="1" smtClean="0"/>
              <a:t>prolapse</a:t>
            </a:r>
            <a:r>
              <a:rPr lang="en-US" dirty="0" smtClean="0"/>
              <a:t> and flail of the involved cusp or leaflet</a:t>
            </a:r>
          </a:p>
          <a:p>
            <a:r>
              <a:rPr lang="en-US" dirty="0" smtClean="0"/>
              <a:t>Color Doppler readily identifies the </a:t>
            </a:r>
            <a:r>
              <a:rPr lang="en-US" dirty="0" err="1" smtClean="0"/>
              <a:t>regurgitant</a:t>
            </a:r>
            <a:r>
              <a:rPr lang="en-US" dirty="0" smtClean="0"/>
              <a:t> jet through the perforated leaflet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</a:t>
            </a:r>
            <a:r>
              <a:rPr lang="en-US" dirty="0" err="1" smtClean="0"/>
              <a:t>Valvular</a:t>
            </a:r>
            <a:r>
              <a:rPr lang="en-US" dirty="0" smtClean="0"/>
              <a:t> Destruction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Saccular</a:t>
            </a:r>
            <a:r>
              <a:rPr lang="en-US" dirty="0" smtClean="0"/>
              <a:t> </a:t>
            </a:r>
            <a:r>
              <a:rPr lang="en-US" dirty="0" err="1" smtClean="0"/>
              <a:t>Mycotic</a:t>
            </a:r>
            <a:r>
              <a:rPr lang="en-US" dirty="0" smtClean="0"/>
              <a:t> Aneurysms MC on the </a:t>
            </a:r>
            <a:r>
              <a:rPr lang="en-US" dirty="0" err="1" smtClean="0"/>
              <a:t>atrial</a:t>
            </a:r>
            <a:r>
              <a:rPr lang="en-US" dirty="0" smtClean="0"/>
              <a:t> aspect of MV leaflet</a:t>
            </a:r>
          </a:p>
          <a:p>
            <a:pPr lvl="1"/>
            <a:r>
              <a:rPr lang="en-US" dirty="0" smtClean="0"/>
              <a:t>Acute rupture causing a large defect</a:t>
            </a:r>
          </a:p>
          <a:p>
            <a:r>
              <a:rPr lang="en-US" dirty="0" smtClean="0"/>
              <a:t>Large vegetation may impede </a:t>
            </a:r>
            <a:r>
              <a:rPr lang="en-US" dirty="0" err="1" smtClean="0"/>
              <a:t>valuvular</a:t>
            </a:r>
            <a:r>
              <a:rPr lang="en-US" dirty="0" smtClean="0"/>
              <a:t> </a:t>
            </a:r>
            <a:r>
              <a:rPr lang="en-US" dirty="0" err="1" smtClean="0"/>
              <a:t>coaptation</a:t>
            </a:r>
            <a:r>
              <a:rPr lang="en-US" dirty="0" smtClean="0"/>
              <a:t> leading to regurgitation</a:t>
            </a:r>
          </a:p>
          <a:p>
            <a:r>
              <a:rPr lang="en-US" dirty="0" smtClean="0"/>
              <a:t>Acute severe </a:t>
            </a:r>
            <a:r>
              <a:rPr lang="en-US" dirty="0" err="1" smtClean="0"/>
              <a:t>Valvular</a:t>
            </a:r>
            <a:r>
              <a:rPr lang="en-US" dirty="0" smtClean="0"/>
              <a:t> regurgitation cause Acute Severe HF, Pulmonary edema and HD instability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Includes the following</a:t>
            </a:r>
          </a:p>
          <a:p>
            <a:pPr lvl="1"/>
            <a:r>
              <a:rPr lang="en-US" dirty="0" err="1" smtClean="0"/>
              <a:t>Periannular</a:t>
            </a:r>
            <a:r>
              <a:rPr lang="en-US" dirty="0" smtClean="0"/>
              <a:t> abscess, </a:t>
            </a:r>
            <a:r>
              <a:rPr lang="en-US" dirty="0" err="1" smtClean="0"/>
              <a:t>Intramyocardial</a:t>
            </a:r>
            <a:r>
              <a:rPr lang="en-US" dirty="0" smtClean="0"/>
              <a:t> abscess, </a:t>
            </a:r>
            <a:r>
              <a:rPr lang="en-US" dirty="0" err="1" smtClean="0"/>
              <a:t>mycotic</a:t>
            </a:r>
            <a:r>
              <a:rPr lang="en-US" dirty="0" smtClean="0"/>
              <a:t> false aneurysm and fistula</a:t>
            </a:r>
          </a:p>
          <a:p>
            <a:r>
              <a:rPr lang="en-US" dirty="0" smtClean="0"/>
              <a:t>Incidence in NVE – 10-30%</a:t>
            </a:r>
          </a:p>
          <a:p>
            <a:r>
              <a:rPr lang="en-US" dirty="0" smtClean="0"/>
              <a:t>Incidence in PVE – 30-55%</a:t>
            </a:r>
          </a:p>
          <a:p>
            <a:r>
              <a:rPr lang="en-US" dirty="0" smtClean="0"/>
              <a:t>Independent predictors</a:t>
            </a:r>
          </a:p>
          <a:p>
            <a:pPr lvl="1"/>
            <a:r>
              <a:rPr lang="en-US" dirty="0" smtClean="0"/>
              <a:t>PVE, </a:t>
            </a:r>
            <a:r>
              <a:rPr lang="en-US" dirty="0" err="1" smtClean="0"/>
              <a:t>Ao</a:t>
            </a:r>
            <a:r>
              <a:rPr lang="en-US" dirty="0" smtClean="0"/>
              <a:t> Valve involvement and Staphylococcal infection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MC indication for early surgery after HF</a:t>
            </a:r>
          </a:p>
          <a:p>
            <a:r>
              <a:rPr lang="en-US" dirty="0" smtClean="0"/>
              <a:t>Independent predictor of in hospital and 1 year mortality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Perivalvular</a:t>
            </a:r>
            <a:r>
              <a:rPr lang="en-US" dirty="0" smtClean="0"/>
              <a:t> extension of infection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91200" y="152400"/>
            <a:ext cx="3200400" cy="2895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TEE @ Mid Esophageal Level</a:t>
            </a:r>
            <a:br>
              <a:rPr lang="en-US" sz="2800" dirty="0" smtClean="0"/>
            </a:br>
            <a:r>
              <a:rPr lang="en-US" sz="2800" dirty="0" smtClean="0"/>
              <a:t>Fistula between Aortic Root and RA</a:t>
            </a:r>
            <a:endParaRPr lang="en-US" sz="2800" dirty="0"/>
          </a:p>
        </p:txBody>
      </p:sp>
      <p:pic>
        <p:nvPicPr>
          <p:cNvPr id="306179" name="Picture 3" descr="C:\Users\sss\Desktop\DM CARDIO\topic presented\IE\tee at mid eso fistula between ao root and 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152400"/>
            <a:ext cx="4737100" cy="3373437"/>
          </a:xfrm>
          <a:prstGeom prst="rect">
            <a:avLst/>
          </a:prstGeom>
          <a:noFill/>
        </p:spPr>
      </p:pic>
      <p:pic>
        <p:nvPicPr>
          <p:cNvPr id="306180" name="Picture 4" descr="C:\Users\sss\Desktop\DM CARDIO\topic presented\IE\tee doppler of the sam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581400"/>
            <a:ext cx="4736592" cy="320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6553200" cy="1265238"/>
          </a:xfrm>
        </p:spPr>
        <p:txBody>
          <a:bodyPr>
            <a:noAutofit/>
          </a:bodyPr>
          <a:lstStyle/>
          <a:p>
            <a:r>
              <a:rPr lang="en-US" sz="1800" dirty="0" smtClean="0"/>
              <a:t>A.TOE S/O VEGN IN PML </a:t>
            </a:r>
            <a:br>
              <a:rPr lang="en-US" sz="1800" dirty="0" smtClean="0"/>
            </a:br>
            <a:r>
              <a:rPr lang="en-US" sz="1800" dirty="0" smtClean="0"/>
              <a:t>B.CLX JET OF MR CONSISTENT WITH PERFORATION</a:t>
            </a:r>
            <a:br>
              <a:rPr lang="en-US" sz="1800" dirty="0" smtClean="0"/>
            </a:br>
            <a:r>
              <a:rPr lang="en-US" sz="1800" dirty="0" smtClean="0"/>
              <a:t>C.3D TEE LARGE VEGN A/W PERFORATION OF PML </a:t>
            </a:r>
            <a:br>
              <a:rPr lang="en-US" sz="1800" dirty="0" smtClean="0"/>
            </a:br>
            <a:r>
              <a:rPr lang="en-US" sz="1800" dirty="0" smtClean="0"/>
              <a:t>D.INTRA OP FINDING OF THE SAME</a:t>
            </a:r>
            <a:endParaRPr lang="en-US" sz="1800" dirty="0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371600"/>
            <a:ext cx="7057958" cy="542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Sensitivity of TTE for </a:t>
            </a:r>
            <a:r>
              <a:rPr lang="en-US" dirty="0" err="1" smtClean="0"/>
              <a:t>perivalvular</a:t>
            </a:r>
            <a:r>
              <a:rPr lang="en-US" dirty="0" smtClean="0"/>
              <a:t> extension is ~50% whereas TEE has a sensitivity and specificity ranging ~ 90%</a:t>
            </a:r>
          </a:p>
          <a:p>
            <a:r>
              <a:rPr lang="en-US" dirty="0" smtClean="0"/>
              <a:t>Appears as non-homogenous, soft tissue echo dense thickening that distorts the margins of </a:t>
            </a:r>
            <a:r>
              <a:rPr lang="en-US" dirty="0" err="1" smtClean="0"/>
              <a:t>nml</a:t>
            </a:r>
            <a:r>
              <a:rPr lang="en-US" dirty="0" smtClean="0"/>
              <a:t> </a:t>
            </a:r>
            <a:r>
              <a:rPr lang="en-US" dirty="0" err="1" smtClean="0"/>
              <a:t>periannular</a:t>
            </a:r>
            <a:r>
              <a:rPr lang="en-US" dirty="0" smtClean="0"/>
              <a:t> anatomy</a:t>
            </a:r>
          </a:p>
          <a:p>
            <a:r>
              <a:rPr lang="en-US" dirty="0" smtClean="0"/>
              <a:t>With IE of </a:t>
            </a:r>
            <a:r>
              <a:rPr lang="en-US" dirty="0" err="1" smtClean="0"/>
              <a:t>Ao</a:t>
            </a:r>
            <a:r>
              <a:rPr lang="en-US" dirty="0" smtClean="0"/>
              <a:t> valve high predilection to involve the MAIF [Mitral Aortic </a:t>
            </a:r>
            <a:r>
              <a:rPr lang="en-US" dirty="0" err="1" smtClean="0"/>
              <a:t>Intervalvular</a:t>
            </a:r>
            <a:r>
              <a:rPr lang="en-US" dirty="0" smtClean="0"/>
              <a:t> </a:t>
            </a:r>
            <a:r>
              <a:rPr lang="en-US" dirty="0" err="1" smtClean="0"/>
              <a:t>Fibrosa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Represents up to 30% of all cases</a:t>
            </a:r>
          </a:p>
          <a:p>
            <a:r>
              <a:rPr lang="en-US" dirty="0" smtClean="0"/>
              <a:t>Increasing incidence and a worse prognosis</a:t>
            </a:r>
          </a:p>
          <a:p>
            <a:r>
              <a:rPr lang="en-US" dirty="0" smtClean="0"/>
              <a:t>Routine antimicrobial prophylaxis is not recommended</a:t>
            </a:r>
          </a:p>
          <a:p>
            <a:r>
              <a:rPr lang="en-US" dirty="0" smtClean="0"/>
              <a:t>But, Aseptic measures during the insertion and manipulation of venous catheters and during any invasive procedures are mandatory to reduce the rate of this healthcare-associated IE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Healthcare-associated 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0" y="6248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 of the least vascular structures of the heart</a:t>
            </a:r>
          </a:p>
          <a:p>
            <a:r>
              <a:rPr lang="en-US" dirty="0" smtClean="0"/>
              <a:t>More susceptible for infection and </a:t>
            </a:r>
            <a:r>
              <a:rPr lang="en-US" dirty="0" err="1" smtClean="0"/>
              <a:t>mycotic</a:t>
            </a:r>
            <a:r>
              <a:rPr lang="en-US" dirty="0" smtClean="0"/>
              <a:t> false aneurysm formation</a:t>
            </a:r>
          </a:p>
          <a:p>
            <a:r>
              <a:rPr lang="en-US" dirty="0" err="1" smtClean="0"/>
              <a:t>Mycotic</a:t>
            </a:r>
            <a:r>
              <a:rPr lang="en-US" dirty="0" smtClean="0"/>
              <a:t> aneurysms appear as systolic expansion of an </a:t>
            </a:r>
            <a:r>
              <a:rPr lang="en-US" dirty="0" err="1" smtClean="0"/>
              <a:t>echolucent</a:t>
            </a:r>
            <a:r>
              <a:rPr lang="en-US" dirty="0" smtClean="0"/>
              <a:t> cavity within the infected MAIF</a:t>
            </a:r>
          </a:p>
          <a:p>
            <a:r>
              <a:rPr lang="en-US" dirty="0" smtClean="0"/>
              <a:t>Complications</a:t>
            </a:r>
          </a:p>
          <a:p>
            <a:pPr lvl="1"/>
            <a:r>
              <a:rPr lang="en-US" dirty="0" smtClean="0"/>
              <a:t>Fistula into LA or Aorta, Extension into Aortic root, Compression of LCA, Systemic </a:t>
            </a:r>
            <a:r>
              <a:rPr lang="en-US" dirty="0" err="1" smtClean="0"/>
              <a:t>embolization</a:t>
            </a:r>
            <a:r>
              <a:rPr lang="en-US" dirty="0" smtClean="0"/>
              <a:t> and Rupture into the pericardial 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manifestation of </a:t>
            </a:r>
            <a:r>
              <a:rPr lang="en-US" dirty="0" err="1" smtClean="0"/>
              <a:t>perivalvular</a:t>
            </a:r>
            <a:r>
              <a:rPr lang="en-US" dirty="0" smtClean="0"/>
              <a:t> extension of the infection</a:t>
            </a:r>
          </a:p>
          <a:p>
            <a:endParaRPr lang="en-US" dirty="0" smtClean="0"/>
          </a:p>
          <a:p>
            <a:r>
              <a:rPr lang="en-US" dirty="0" smtClean="0"/>
              <a:t>Commonly seen without impressive vegetations on the Valve</a:t>
            </a:r>
          </a:p>
          <a:p>
            <a:endParaRPr lang="en-US" dirty="0" smtClean="0"/>
          </a:p>
          <a:p>
            <a:r>
              <a:rPr lang="en-US" dirty="0" smtClean="0"/>
              <a:t>Imaging s/o</a:t>
            </a:r>
          </a:p>
          <a:p>
            <a:pPr lvl="1"/>
            <a:r>
              <a:rPr lang="en-US" sz="2400" dirty="0" err="1" smtClean="0"/>
              <a:t>Crescentic</a:t>
            </a:r>
            <a:r>
              <a:rPr lang="en-US" sz="2400" dirty="0" smtClean="0"/>
              <a:t> defect adjacent to the sewing ring</a:t>
            </a:r>
          </a:p>
          <a:p>
            <a:pPr lvl="1"/>
            <a:r>
              <a:rPr lang="en-US" sz="2400" dirty="0" smtClean="0"/>
              <a:t>Variable rocking of the prosthesis</a:t>
            </a:r>
          </a:p>
          <a:p>
            <a:pPr lvl="1"/>
            <a:r>
              <a:rPr lang="en-US" sz="2400" dirty="0" err="1" smtClean="0"/>
              <a:t>Periprosthetic</a:t>
            </a:r>
            <a:r>
              <a:rPr lang="en-US" sz="2400" dirty="0" smtClean="0"/>
              <a:t> regurgitation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Prosthetic Valve Dehiscence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 for evaluation of IE and </a:t>
            </a:r>
            <a:r>
              <a:rPr lang="en-US" dirty="0" err="1" smtClean="0"/>
              <a:t>perivalvular</a:t>
            </a:r>
            <a:r>
              <a:rPr lang="en-US" dirty="0" smtClean="0"/>
              <a:t> extension</a:t>
            </a:r>
          </a:p>
          <a:p>
            <a:r>
              <a:rPr lang="en-US" dirty="0" smtClean="0"/>
              <a:t>96% sensitive for detection of </a:t>
            </a:r>
            <a:r>
              <a:rPr lang="en-US" dirty="0" err="1" smtClean="0"/>
              <a:t>Vegn</a:t>
            </a:r>
            <a:r>
              <a:rPr lang="en-US" dirty="0" smtClean="0"/>
              <a:t> similar to TEE</a:t>
            </a:r>
          </a:p>
          <a:p>
            <a:r>
              <a:rPr lang="en-US" dirty="0" smtClean="0"/>
              <a:t>Sensitivity of CT for detection of </a:t>
            </a:r>
            <a:r>
              <a:rPr lang="en-US" dirty="0" err="1" smtClean="0"/>
              <a:t>perivalvular</a:t>
            </a:r>
            <a:r>
              <a:rPr lang="en-US" dirty="0" smtClean="0"/>
              <a:t> extension was 100% whereas that of TEE was 89%</a:t>
            </a:r>
          </a:p>
          <a:p>
            <a:r>
              <a:rPr lang="en-US" dirty="0" smtClean="0"/>
              <a:t>TEE was superior for detection of small </a:t>
            </a:r>
            <a:r>
              <a:rPr lang="en-US" dirty="0" err="1" smtClean="0"/>
              <a:t>vegn</a:t>
            </a:r>
            <a:r>
              <a:rPr lang="en-US" dirty="0" smtClean="0"/>
              <a:t> and </a:t>
            </a:r>
            <a:r>
              <a:rPr lang="en-US" dirty="0" err="1" smtClean="0"/>
              <a:t>valvular</a:t>
            </a:r>
            <a:r>
              <a:rPr lang="en-US" dirty="0" smtClean="0"/>
              <a:t> perforations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64 slice 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Common early in the course of disease before the administration of antibiotic</a:t>
            </a:r>
          </a:p>
          <a:p>
            <a:endParaRPr lang="en-US" dirty="0" smtClean="0"/>
          </a:p>
          <a:p>
            <a:r>
              <a:rPr lang="en-US" dirty="0" smtClean="0"/>
              <a:t>Recent studies suggest an incidence of ~10-23%</a:t>
            </a:r>
          </a:p>
          <a:p>
            <a:endParaRPr lang="en-US" dirty="0" smtClean="0"/>
          </a:p>
          <a:p>
            <a:r>
              <a:rPr lang="en-US" dirty="0" smtClean="0"/>
              <a:t>MC in younger pts and are adverse predictors of outcome and survival</a:t>
            </a:r>
          </a:p>
          <a:p>
            <a:endParaRPr lang="en-US" dirty="0" smtClean="0"/>
          </a:p>
          <a:p>
            <a:r>
              <a:rPr lang="en-US" dirty="0" smtClean="0"/>
              <a:t>In a multicenter study of 384 pts of definite IE</a:t>
            </a:r>
          </a:p>
          <a:p>
            <a:pPr lvl="1"/>
            <a:r>
              <a:rPr lang="en-US" dirty="0" smtClean="0"/>
              <a:t>26% had single site embolism</a:t>
            </a:r>
          </a:p>
          <a:p>
            <a:pPr lvl="1"/>
            <a:r>
              <a:rPr lang="en-US" dirty="0" smtClean="0"/>
              <a:t>9% had multi site embolic manifestations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CNS-38%		spleen-30%		Renal-13%</a:t>
            </a:r>
          </a:p>
          <a:p>
            <a:pPr lvl="1"/>
            <a:r>
              <a:rPr lang="en-US" dirty="0" smtClean="0"/>
              <a:t>Lung-10%	Peripheral art-6%	mesentric-2%</a:t>
            </a:r>
          </a:p>
          <a:p>
            <a:pPr lvl="1"/>
            <a:r>
              <a:rPr lang="en-US" dirty="0" smtClean="0"/>
              <a:t>Coronary-1%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Silent -15%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792162"/>
          </a:xfrm>
        </p:spPr>
        <p:txBody>
          <a:bodyPr/>
          <a:lstStyle/>
          <a:p>
            <a:r>
              <a:rPr lang="en-US" dirty="0" smtClean="0"/>
              <a:t>Embolism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Incidence of CNS embolism is considered to be significantly underestimated by clinical assessment</a:t>
            </a:r>
          </a:p>
          <a:p>
            <a:endParaRPr lang="en-US" dirty="0" smtClean="0"/>
          </a:p>
          <a:p>
            <a:r>
              <a:rPr lang="en-US" dirty="0" smtClean="0"/>
              <a:t>In a study of 130 pts of definite IE, MRI found lesions in 52% whereas only 12% had acute neurologic symptoms</a:t>
            </a:r>
          </a:p>
          <a:p>
            <a:endParaRPr lang="en-US" dirty="0" smtClean="0"/>
          </a:p>
          <a:p>
            <a:r>
              <a:rPr lang="en-US" dirty="0" smtClean="0"/>
              <a:t>MRI also demonstrated </a:t>
            </a:r>
            <a:r>
              <a:rPr lang="en-US" dirty="0" err="1" smtClean="0"/>
              <a:t>Microbleeds</a:t>
            </a:r>
            <a:r>
              <a:rPr lang="en-US" dirty="0" smtClean="0"/>
              <a:t>, </a:t>
            </a:r>
            <a:r>
              <a:rPr lang="en-US" dirty="0" err="1" smtClean="0"/>
              <a:t>Hmgic</a:t>
            </a:r>
            <a:r>
              <a:rPr lang="en-US" dirty="0" smtClean="0"/>
              <a:t> lesions, Asymptomatic aneurysms and abscesses</a:t>
            </a:r>
          </a:p>
          <a:p>
            <a:endParaRPr lang="en-US" dirty="0" smtClean="0"/>
          </a:p>
          <a:p>
            <a:r>
              <a:rPr lang="en-US" dirty="0" smtClean="0"/>
              <a:t>Screening Cerebral MRI led to significant modification of treatment plan in 28% of the study group</a:t>
            </a:r>
          </a:p>
          <a:p>
            <a:endParaRPr lang="en-US" dirty="0" smtClean="0"/>
          </a:p>
          <a:p>
            <a:r>
              <a:rPr lang="en-US" dirty="0" smtClean="0"/>
              <a:t>Whole body PET-CT is another alternative to evaluate for silent metastatic manifestations and implanted device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Vegn</a:t>
            </a:r>
            <a:r>
              <a:rPr lang="en-US" dirty="0" smtClean="0"/>
              <a:t> &gt;10mm in greatest dimension</a:t>
            </a:r>
          </a:p>
          <a:p>
            <a:pPr lvl="1"/>
            <a:r>
              <a:rPr lang="en-US" dirty="0" smtClean="0"/>
              <a:t>40% risk of silent embolism</a:t>
            </a:r>
          </a:p>
          <a:p>
            <a:r>
              <a:rPr lang="en-US" dirty="0" err="1" smtClean="0"/>
              <a:t>Pedunculated</a:t>
            </a:r>
            <a:r>
              <a:rPr lang="en-US" dirty="0" smtClean="0"/>
              <a:t> and highly mobile </a:t>
            </a:r>
            <a:r>
              <a:rPr lang="en-US" dirty="0" err="1" smtClean="0"/>
              <a:t>vegn</a:t>
            </a:r>
            <a:endParaRPr lang="en-US" dirty="0" smtClean="0"/>
          </a:p>
          <a:p>
            <a:r>
              <a:rPr lang="en-US" dirty="0" smtClean="0"/>
              <a:t>Mitral </a:t>
            </a:r>
            <a:r>
              <a:rPr lang="en-US" dirty="0" err="1" smtClean="0"/>
              <a:t>Vegn</a:t>
            </a:r>
            <a:r>
              <a:rPr lang="en-US" dirty="0" smtClean="0"/>
              <a:t> &gt; Aortic </a:t>
            </a:r>
            <a:r>
              <a:rPr lang="en-US" dirty="0" err="1" smtClean="0"/>
              <a:t>Vegn</a:t>
            </a:r>
            <a:endParaRPr lang="en-US" dirty="0" smtClean="0"/>
          </a:p>
          <a:p>
            <a:pPr lvl="1"/>
            <a:r>
              <a:rPr lang="en-US" dirty="0" smtClean="0"/>
              <a:t>Especially those on AML</a:t>
            </a:r>
          </a:p>
          <a:p>
            <a:r>
              <a:rPr lang="en-US" dirty="0" smtClean="0"/>
              <a:t>Staph </a:t>
            </a:r>
            <a:r>
              <a:rPr lang="en-US" dirty="0" err="1" smtClean="0"/>
              <a:t>aureus</a:t>
            </a:r>
            <a:r>
              <a:rPr lang="en-US" dirty="0" smtClean="0"/>
              <a:t> infection</a:t>
            </a:r>
          </a:p>
          <a:p>
            <a:pPr lvl="1"/>
            <a:r>
              <a:rPr lang="en-US" dirty="0" smtClean="0"/>
              <a:t>Independent predictor for embolism</a:t>
            </a:r>
          </a:p>
          <a:p>
            <a:r>
              <a:rPr lang="en-US" dirty="0" smtClean="0"/>
              <a:t>Presence of </a:t>
            </a:r>
            <a:r>
              <a:rPr lang="en-US" dirty="0" err="1" smtClean="0"/>
              <a:t>intracardiac</a:t>
            </a:r>
            <a:r>
              <a:rPr lang="en-US" dirty="0" smtClean="0"/>
              <a:t> abscess another independent risk for stroke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Predictors of Embolism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Risk of embolism dramatically decreases by 10-15% within 1 week of appropriate antibiotic therapy</a:t>
            </a:r>
          </a:p>
          <a:p>
            <a:endParaRPr lang="en-US" dirty="0" smtClean="0"/>
          </a:p>
          <a:p>
            <a:r>
              <a:rPr lang="en-US" dirty="0" smtClean="0"/>
              <a:t>So far there is no RCT to support the initiation of </a:t>
            </a:r>
            <a:r>
              <a:rPr lang="en-US" dirty="0" err="1" smtClean="0"/>
              <a:t>Antiplatelet</a:t>
            </a:r>
            <a:r>
              <a:rPr lang="en-US" dirty="0" smtClean="0"/>
              <a:t> or Anticoagulant to decrease embolic risk in IE</a:t>
            </a:r>
          </a:p>
          <a:p>
            <a:endParaRPr lang="en-US" dirty="0" smtClean="0"/>
          </a:p>
          <a:p>
            <a:r>
              <a:rPr lang="en-US" dirty="0" smtClean="0"/>
              <a:t>Large prospective cohort established </a:t>
            </a:r>
            <a:r>
              <a:rPr lang="en-US" dirty="0" err="1" smtClean="0"/>
              <a:t>antiplatelet</a:t>
            </a:r>
            <a:r>
              <a:rPr lang="en-US" dirty="0" smtClean="0"/>
              <a:t> therapy did not reduce embolic CNS manifestations and at the same time did not increase </a:t>
            </a:r>
            <a:r>
              <a:rPr lang="en-US" dirty="0" err="1" smtClean="0"/>
              <a:t>hmgic</a:t>
            </a:r>
            <a:r>
              <a:rPr lang="en-US" dirty="0" smtClean="0"/>
              <a:t> complications </a:t>
            </a:r>
          </a:p>
          <a:p>
            <a:endParaRPr lang="en-US" dirty="0" smtClean="0"/>
          </a:p>
          <a:p>
            <a:r>
              <a:rPr lang="en-US" dirty="0" smtClean="0"/>
              <a:t>Another large analysis suggested that Pts with left sided NVE previously on </a:t>
            </a:r>
            <a:r>
              <a:rPr lang="en-US" dirty="0" err="1" smtClean="0"/>
              <a:t>Warfarin</a:t>
            </a:r>
            <a:r>
              <a:rPr lang="en-US" dirty="0" smtClean="0"/>
              <a:t> when continued was </a:t>
            </a:r>
            <a:r>
              <a:rPr lang="en-US" dirty="0" err="1" smtClean="0"/>
              <a:t>a/w</a:t>
            </a:r>
            <a:r>
              <a:rPr lang="en-US" dirty="0" smtClean="0"/>
              <a:t> lower incidence of Stroke/TIA/Infections {6% </a:t>
            </a:r>
            <a:r>
              <a:rPr lang="en-US" dirty="0" err="1" smtClean="0"/>
              <a:t>vs</a:t>
            </a:r>
            <a:r>
              <a:rPr lang="en-US" dirty="0" smtClean="0"/>
              <a:t> 26%} with </a:t>
            </a:r>
            <a:r>
              <a:rPr lang="en-US" dirty="0" err="1" smtClean="0"/>
              <a:t>hmgic</a:t>
            </a:r>
            <a:r>
              <a:rPr lang="en-US" dirty="0" smtClean="0"/>
              <a:t> complications of 2% in both the groups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Anti </a:t>
            </a:r>
            <a:r>
              <a:rPr lang="en-US" sz="3600" dirty="0" err="1" smtClean="0"/>
              <a:t>Plt</a:t>
            </a:r>
            <a:r>
              <a:rPr lang="en-US" sz="3600" dirty="0" smtClean="0"/>
              <a:t> &amp; OAC in IE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Approach to ECHO Imaging</a:t>
            </a:r>
            <a:endParaRPr lang="en-US" sz="6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526482"/>
            <a:ext cx="7162800" cy="579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162800" cy="549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2166" y="1481138"/>
            <a:ext cx="679966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1239"/>
            <a:ext cx="7086600" cy="610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423166"/>
            <a:ext cx="7086600" cy="558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001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4495800" y="1295400"/>
            <a:ext cx="35052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2055812"/>
            <a:ext cx="41148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3400" y="3429000"/>
            <a:ext cx="1295400" cy="3048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4114800"/>
            <a:ext cx="1295400" cy="3048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3400" y="6018212"/>
            <a:ext cx="2438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3400" y="2743200"/>
            <a:ext cx="1524000" cy="1524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304800"/>
            <a:ext cx="7696200" cy="594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534400" y="617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PART 2</a:t>
            </a: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/>
          </a:bodyPr>
          <a:lstStyle/>
          <a:p>
            <a:r>
              <a:rPr lang="en-US" dirty="0" smtClean="0"/>
              <a:t>Multisystem disorder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Team Approach</a:t>
            </a:r>
          </a:p>
          <a:p>
            <a:r>
              <a:rPr lang="en-US" dirty="0" smtClean="0"/>
              <a:t>Sub Acute IE</a:t>
            </a:r>
          </a:p>
          <a:p>
            <a:pPr lvl="1"/>
            <a:r>
              <a:rPr lang="en-US" dirty="0" smtClean="0"/>
              <a:t>Streptococcus </a:t>
            </a:r>
            <a:r>
              <a:rPr lang="en-US" dirty="0" err="1" smtClean="0"/>
              <a:t>viridans</a:t>
            </a:r>
            <a:r>
              <a:rPr lang="en-US" dirty="0" smtClean="0"/>
              <a:t>, CONS, </a:t>
            </a:r>
            <a:r>
              <a:rPr lang="en-US" dirty="0" err="1" smtClean="0"/>
              <a:t>Enterococcus</a:t>
            </a:r>
            <a:r>
              <a:rPr lang="en-US" dirty="0" smtClean="0"/>
              <a:t>(MDR), HACEK(Fastidious, Large </a:t>
            </a:r>
            <a:r>
              <a:rPr lang="en-US" dirty="0" err="1" smtClean="0"/>
              <a:t>Vegn</a:t>
            </a:r>
            <a:r>
              <a:rPr lang="en-US" dirty="0" smtClean="0"/>
              <a:t>, Indolent and Embolism) </a:t>
            </a:r>
          </a:p>
          <a:p>
            <a:r>
              <a:rPr lang="en-US" dirty="0" smtClean="0"/>
              <a:t>Acute IE</a:t>
            </a:r>
          </a:p>
          <a:p>
            <a:pPr lvl="1"/>
            <a:r>
              <a:rPr lang="en-US" dirty="0" smtClean="0"/>
              <a:t>Beta Hemolytic Streptococci, S. </a:t>
            </a:r>
            <a:r>
              <a:rPr lang="en-US" dirty="0" err="1" smtClean="0"/>
              <a:t>pneumoniae</a:t>
            </a:r>
            <a:r>
              <a:rPr lang="en-US" dirty="0" smtClean="0"/>
              <a:t>, Staph </a:t>
            </a:r>
            <a:r>
              <a:rPr lang="en-US" dirty="0" err="1" smtClean="0"/>
              <a:t>aureus</a:t>
            </a:r>
            <a:r>
              <a:rPr lang="en-US" dirty="0" smtClean="0"/>
              <a:t> and Aerobic Gm -</a:t>
            </a:r>
            <a:r>
              <a:rPr lang="en-US" dirty="0" err="1" smtClean="0"/>
              <a:t>ve</a:t>
            </a:r>
            <a:r>
              <a:rPr lang="en-US" dirty="0" smtClean="0"/>
              <a:t> Bacilli</a:t>
            </a:r>
          </a:p>
          <a:p>
            <a:r>
              <a:rPr lang="en-US" dirty="0" smtClean="0"/>
              <a:t>NVS</a:t>
            </a:r>
          </a:p>
          <a:p>
            <a:pPr lvl="1"/>
            <a:r>
              <a:rPr lang="en-US" dirty="0" err="1" smtClean="0"/>
              <a:t>Satelliting</a:t>
            </a:r>
            <a:r>
              <a:rPr lang="en-US" dirty="0" smtClean="0"/>
              <a:t> streptococci</a:t>
            </a:r>
          </a:p>
          <a:p>
            <a:pPr lvl="1"/>
            <a:r>
              <a:rPr lang="en-US" dirty="0" smtClean="0"/>
              <a:t>More destructive than </a:t>
            </a:r>
            <a:r>
              <a:rPr lang="en-US" dirty="0" err="1" smtClean="0"/>
              <a:t>nml</a:t>
            </a:r>
            <a:r>
              <a:rPr lang="en-US" dirty="0" smtClean="0"/>
              <a:t> </a:t>
            </a:r>
            <a:r>
              <a:rPr lang="en-US" dirty="0" err="1" smtClean="0"/>
              <a:t>Viridans</a:t>
            </a:r>
            <a:r>
              <a:rPr lang="en-US" dirty="0" smtClean="0"/>
              <a:t> group and Higher MIC to Penicillin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Fever – MC Presentation ~ 80-90%</a:t>
            </a:r>
          </a:p>
          <a:p>
            <a:endParaRPr lang="en-US" dirty="0" smtClean="0"/>
          </a:p>
          <a:p>
            <a:r>
              <a:rPr lang="en-US" dirty="0" smtClean="0"/>
              <a:t>HF – MC complication and a surgical indication</a:t>
            </a:r>
          </a:p>
          <a:p>
            <a:endParaRPr lang="en-US" dirty="0" smtClean="0"/>
          </a:p>
          <a:p>
            <a:r>
              <a:rPr lang="en-US" dirty="0" smtClean="0"/>
              <a:t>Local </a:t>
            </a:r>
            <a:r>
              <a:rPr lang="en-US" dirty="0" err="1" smtClean="0"/>
              <a:t>Valvular</a:t>
            </a:r>
            <a:r>
              <a:rPr lang="en-US" dirty="0" smtClean="0"/>
              <a:t> and </a:t>
            </a:r>
            <a:r>
              <a:rPr lang="en-US" dirty="0" err="1" smtClean="0"/>
              <a:t>Perivalvular</a:t>
            </a:r>
            <a:r>
              <a:rPr lang="en-US" dirty="0" smtClean="0"/>
              <a:t> complications are not common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Greater risk of IE than other drugs</a:t>
            </a:r>
          </a:p>
          <a:p>
            <a:endParaRPr lang="en-US" dirty="0" smtClean="0"/>
          </a:p>
          <a:p>
            <a:r>
              <a:rPr lang="en-US" dirty="0" smtClean="0"/>
              <a:t>Hypothesis</a:t>
            </a:r>
          </a:p>
          <a:p>
            <a:pPr lvl="1"/>
            <a:r>
              <a:rPr lang="en-US" dirty="0" smtClean="0"/>
              <a:t>Primary </a:t>
            </a:r>
            <a:r>
              <a:rPr lang="en-US" dirty="0" err="1" smtClean="0"/>
              <a:t>Valvular</a:t>
            </a:r>
            <a:r>
              <a:rPr lang="en-US" dirty="0" smtClean="0"/>
              <a:t> injury c/b increased HR and SBP</a:t>
            </a:r>
          </a:p>
          <a:p>
            <a:pPr lvl="1"/>
            <a:r>
              <a:rPr lang="en-US" dirty="0" smtClean="0"/>
              <a:t>Drug`s Immunosuppressive effect</a:t>
            </a:r>
          </a:p>
          <a:p>
            <a:pPr lvl="1"/>
            <a:r>
              <a:rPr lang="en-US" dirty="0" smtClean="0"/>
              <a:t>Direct effect of adulterant on the </a:t>
            </a:r>
            <a:r>
              <a:rPr lang="en-US" dirty="0" err="1" smtClean="0"/>
              <a:t>valvular</a:t>
            </a:r>
            <a:r>
              <a:rPr lang="en-US" dirty="0" smtClean="0"/>
              <a:t> integrity</a:t>
            </a:r>
          </a:p>
          <a:p>
            <a:endParaRPr lang="en-US" dirty="0" smtClean="0"/>
          </a:p>
          <a:p>
            <a:r>
              <a:rPr lang="en-US" dirty="0" smtClean="0"/>
              <a:t>Involves Left sided Valves more often than right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COCAINE and IE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2286000" y="228600"/>
            <a:ext cx="6553200" cy="2590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Least vascular</a:t>
            </a:r>
          </a:p>
          <a:p>
            <a:r>
              <a:rPr lang="en-US" sz="2000" dirty="0" smtClean="0"/>
              <a:t>More susceptible for infection and </a:t>
            </a:r>
            <a:r>
              <a:rPr lang="en-US" sz="2000" dirty="0" err="1" smtClean="0"/>
              <a:t>mycotic</a:t>
            </a:r>
            <a:r>
              <a:rPr lang="en-US" sz="2000" dirty="0" smtClean="0"/>
              <a:t> false aneurysm formation</a:t>
            </a:r>
          </a:p>
          <a:p>
            <a:r>
              <a:rPr lang="en-US" sz="2000" dirty="0" smtClean="0"/>
              <a:t>Complications</a:t>
            </a:r>
          </a:p>
          <a:p>
            <a:pPr lvl="1"/>
            <a:r>
              <a:rPr lang="en-US" dirty="0" smtClean="0"/>
              <a:t>Fistula into LA or Aorta, Extension into Aortic root, Compression of LCA, Systemic </a:t>
            </a:r>
            <a:r>
              <a:rPr lang="en-US" dirty="0" err="1" smtClean="0"/>
              <a:t>embolization</a:t>
            </a:r>
            <a:r>
              <a:rPr lang="en-US" dirty="0" smtClean="0"/>
              <a:t> and Rupture into the pericardial space</a:t>
            </a:r>
          </a:p>
          <a:p>
            <a:endParaRPr lang="en-US" sz="2000" dirty="0"/>
          </a:p>
        </p:txBody>
      </p:sp>
      <p:pic>
        <p:nvPicPr>
          <p:cNvPr id="167938" name="Picture 2" descr="C:\Users\sss\Desktop\DM CARDIO\topic presented\IE\Screenshot_20170206-2342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887132"/>
            <a:ext cx="3886200" cy="3742267"/>
          </a:xfrm>
          <a:prstGeom prst="rect">
            <a:avLst/>
          </a:prstGeom>
          <a:noFill/>
        </p:spPr>
      </p:pic>
      <p:pic>
        <p:nvPicPr>
          <p:cNvPr id="167939" name="Picture 3" descr="C:\Users\sss\Desktop\DM CARDIO\topic presented\IE\Screenshot_20170206-2343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0"/>
            <a:ext cx="36576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6000" dirty="0" smtClean="0"/>
          </a:p>
          <a:p>
            <a:pPr algn="ctr">
              <a:buNone/>
            </a:pPr>
            <a:r>
              <a:rPr lang="en-US" sz="6000" dirty="0" smtClean="0"/>
              <a:t>ANTI MICROBIAL THERAPY 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2526</TotalTime>
  <Words>6523</Words>
  <Application>Microsoft Office PowerPoint</Application>
  <PresentationFormat>On-screen Show (4:3)</PresentationFormat>
  <Paragraphs>1132</Paragraphs>
  <Slides>179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1" baseType="lpstr">
      <vt:lpstr>Concourse</vt:lpstr>
      <vt:lpstr>Photo Editor Photo</vt:lpstr>
      <vt:lpstr>INFECTIVE ENDOCARDITIS</vt:lpstr>
      <vt:lpstr>The Syndrome of IE</vt:lpstr>
      <vt:lpstr>EPIDEMIOLOGY</vt:lpstr>
      <vt:lpstr>Slide 4</vt:lpstr>
      <vt:lpstr>Slide 5</vt:lpstr>
      <vt:lpstr>IV Drug Abuse</vt:lpstr>
      <vt:lpstr>Slide 7</vt:lpstr>
      <vt:lpstr>Healthcare-associated IE</vt:lpstr>
      <vt:lpstr>Slide 9</vt:lpstr>
      <vt:lpstr>Slide 10</vt:lpstr>
      <vt:lpstr>Slide 11</vt:lpstr>
      <vt:lpstr>Streptococcus</vt:lpstr>
      <vt:lpstr>Nutritionally Variant Streptococci</vt:lpstr>
      <vt:lpstr>Slide 14</vt:lpstr>
      <vt:lpstr>NUTRITIONALLY VARIANT STREPTOCOCCI</vt:lpstr>
      <vt:lpstr>Beta Hemolytic Streptococci</vt:lpstr>
      <vt:lpstr>Slide 17</vt:lpstr>
      <vt:lpstr>Staphylococcus</vt:lpstr>
      <vt:lpstr>CONS</vt:lpstr>
      <vt:lpstr>Enterococcus</vt:lpstr>
      <vt:lpstr>HACEK</vt:lpstr>
      <vt:lpstr>Aerobic Gm –ve Bacilli</vt:lpstr>
      <vt:lpstr>Fungi</vt:lpstr>
      <vt:lpstr>Fungi</vt:lpstr>
      <vt:lpstr>Culture Negative IE</vt:lpstr>
      <vt:lpstr>Slide 26</vt:lpstr>
      <vt:lpstr>Slide 27</vt:lpstr>
      <vt:lpstr>Slide 28</vt:lpstr>
      <vt:lpstr>Virulence Factors</vt:lpstr>
      <vt:lpstr>Slide 30</vt:lpstr>
      <vt:lpstr>Slide 31</vt:lpstr>
      <vt:lpstr>Predisposing SHD</vt:lpstr>
      <vt:lpstr>Slide 33</vt:lpstr>
      <vt:lpstr>Other Predisposing Factors</vt:lpstr>
      <vt:lpstr>Symptoms</vt:lpstr>
      <vt:lpstr>Slide 36</vt:lpstr>
      <vt:lpstr>Slide 37</vt:lpstr>
      <vt:lpstr>Slide 38</vt:lpstr>
      <vt:lpstr>Physical Examination</vt:lpstr>
      <vt:lpstr>CVS</vt:lpstr>
      <vt:lpstr>CNS</vt:lpstr>
      <vt:lpstr>LARGE Mycotic Aneurysm</vt:lpstr>
      <vt:lpstr>Mitral IE of the same Pt</vt:lpstr>
      <vt:lpstr>Brain Abscess</vt:lpstr>
      <vt:lpstr>GIT</vt:lpstr>
      <vt:lpstr>Slide 46</vt:lpstr>
      <vt:lpstr>Peripheral Manifestations</vt:lpstr>
      <vt:lpstr>Petechiae –Conjunctiva, Oral mucosa &amp; Extremities</vt:lpstr>
      <vt:lpstr>Slide 49</vt:lpstr>
      <vt:lpstr>Slide 50</vt:lpstr>
      <vt:lpstr>Osler`s nodes</vt:lpstr>
      <vt:lpstr>Slide 52</vt:lpstr>
      <vt:lpstr>Slide 53</vt:lpstr>
      <vt:lpstr>Slide 54</vt:lpstr>
      <vt:lpstr>Slide 55</vt:lpstr>
      <vt:lpstr>Slide 56</vt:lpstr>
      <vt:lpstr>Basic Lab Testing</vt:lpstr>
      <vt:lpstr>Slide 58</vt:lpstr>
      <vt:lpstr>Blood Culture –ve IE  BCNIE</vt:lpstr>
      <vt:lpstr>BCNIE</vt:lpstr>
      <vt:lpstr>Slide 61</vt:lpstr>
      <vt:lpstr>Slide 62</vt:lpstr>
      <vt:lpstr>Other Blood Testing</vt:lpstr>
      <vt:lpstr>Slide 64</vt:lpstr>
      <vt:lpstr>Biomarkers</vt:lpstr>
      <vt:lpstr>ECG</vt:lpstr>
      <vt:lpstr>Imaging</vt:lpstr>
      <vt:lpstr>Slide 68</vt:lpstr>
      <vt:lpstr>Differential Diagnosis</vt:lpstr>
      <vt:lpstr>Slide 70</vt:lpstr>
      <vt:lpstr>Slide 71</vt:lpstr>
      <vt:lpstr>IE OF AV - VEGN PROLAPSING INTO THE LV DOPPLER S/O SEV AR</vt:lpstr>
      <vt:lpstr>Slide 73</vt:lpstr>
      <vt:lpstr>Local Valvular Destruction</vt:lpstr>
      <vt:lpstr>Slide 75</vt:lpstr>
      <vt:lpstr>Perivalvular extension of infection</vt:lpstr>
      <vt:lpstr>TEE @ Mid Esophageal Level Fistula between Aortic Root and RA</vt:lpstr>
      <vt:lpstr>A.TOE S/O VEGN IN PML  B.CLX JET OF MR CONSISTENT WITH PERFORATION C.3D TEE LARGE VEGN A/W PERFORATION OF PML  D.INTRA OP FINDING OF THE SAME</vt:lpstr>
      <vt:lpstr>Slide 79</vt:lpstr>
      <vt:lpstr>MAIF</vt:lpstr>
      <vt:lpstr>Prosthetic Valve Dehiscence</vt:lpstr>
      <vt:lpstr>64 slice CT</vt:lpstr>
      <vt:lpstr>Embolism</vt:lpstr>
      <vt:lpstr>Slide 84</vt:lpstr>
      <vt:lpstr>Predictors of Embolism</vt:lpstr>
      <vt:lpstr>Anti Plt &amp; OAC in IE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PART 2</vt:lpstr>
      <vt:lpstr>Slide 95</vt:lpstr>
      <vt:lpstr>Slide 96</vt:lpstr>
      <vt:lpstr>COCAINE and IE</vt:lpstr>
      <vt:lpstr>MAIF</vt:lpstr>
      <vt:lpstr>Slide 99</vt:lpstr>
      <vt:lpstr>PRINCIPLES OF OPTIMAL ANTIMICROBIAL REGIMEN </vt:lpstr>
      <vt:lpstr>Aqueous Crystalline Penicillin</vt:lpstr>
      <vt:lpstr>Ceftriaxone</vt:lpstr>
      <vt:lpstr>Penicillin Allergic Pts</vt:lpstr>
      <vt:lpstr>Gentamycin Sulfate</vt:lpstr>
      <vt:lpstr>Vancomycin</vt:lpstr>
      <vt:lpstr>STREPTOCOCCI Viridans and gallolyticus</vt:lpstr>
      <vt:lpstr>Slide 107</vt:lpstr>
      <vt:lpstr>Slide 108</vt:lpstr>
      <vt:lpstr>Slide 109</vt:lpstr>
      <vt:lpstr>NVS</vt:lpstr>
      <vt:lpstr>Penicillin/Ceftriaxone /Vancomycin+ GM for first 2 weeks Total durn – 6 weeks </vt:lpstr>
      <vt:lpstr>BHS</vt:lpstr>
      <vt:lpstr>STAPHYLOCOCCI</vt:lpstr>
      <vt:lpstr>Slide 114</vt:lpstr>
      <vt:lpstr>Slide 115</vt:lpstr>
      <vt:lpstr>Slide 116</vt:lpstr>
      <vt:lpstr>ENTEROCOCCI</vt:lpstr>
      <vt:lpstr>Slide 118</vt:lpstr>
      <vt:lpstr>HACEK</vt:lpstr>
      <vt:lpstr>Slide 120</vt:lpstr>
      <vt:lpstr>Aerobic Gm-ve Bacilli</vt:lpstr>
      <vt:lpstr>Fungi</vt:lpstr>
      <vt:lpstr>BCNIE</vt:lpstr>
      <vt:lpstr>BCNIE</vt:lpstr>
      <vt:lpstr>Slide 125</vt:lpstr>
      <vt:lpstr>Slide 126</vt:lpstr>
      <vt:lpstr>Surgery</vt:lpstr>
      <vt:lpstr>Slide 128</vt:lpstr>
      <vt:lpstr>Slide 129</vt:lpstr>
      <vt:lpstr>Slide 130</vt:lpstr>
      <vt:lpstr>Slide 131</vt:lpstr>
      <vt:lpstr>Slide 132</vt:lpstr>
      <vt:lpstr>Slide 133</vt:lpstr>
      <vt:lpstr>Surgery in right sided IE</vt:lpstr>
      <vt:lpstr>Surgical Principles</vt:lpstr>
      <vt:lpstr>Slide 136</vt:lpstr>
      <vt:lpstr>Slide 137</vt:lpstr>
      <vt:lpstr>CARDIOVASCULAR IMPLANTABLE ELECTRONIC DEVICE INFECTIONS -CIED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LEFT VENTRICULAR ASSIST DEVICE INFECTIONS</vt:lpstr>
      <vt:lpstr>3 categories of Infection</vt:lpstr>
      <vt:lpstr>Slide 148</vt:lpstr>
      <vt:lpstr>Slide 149</vt:lpstr>
      <vt:lpstr>CORONARY STENT INFECTIONS</vt:lpstr>
      <vt:lpstr>Slide 151</vt:lpstr>
      <vt:lpstr>Slide 152</vt:lpstr>
      <vt:lpstr>Principle of IE prophylaxis</vt:lpstr>
      <vt:lpstr>Slide 154</vt:lpstr>
      <vt:lpstr>Post Transplant Valvulopathy</vt:lpstr>
      <vt:lpstr>Population at Risk</vt:lpstr>
      <vt:lpstr>Slide 157</vt:lpstr>
      <vt:lpstr>Slide 158</vt:lpstr>
      <vt:lpstr>Slide 159</vt:lpstr>
      <vt:lpstr>Slide 160</vt:lpstr>
      <vt:lpstr>Slide 161</vt:lpstr>
      <vt:lpstr>Slide 162</vt:lpstr>
      <vt:lpstr>Prophylaxis for NON DENTAL PROCEDURES</vt:lpstr>
      <vt:lpstr>Cardiac and Vascular Interventions</vt:lpstr>
      <vt:lpstr>Slide 165</vt:lpstr>
      <vt:lpstr>Slide 166</vt:lpstr>
      <vt:lpstr>2009 ESC Guidelines</vt:lpstr>
      <vt:lpstr>2015 ESC Guidelines</vt:lpstr>
      <vt:lpstr>Healthcare-associated IE</vt:lpstr>
      <vt:lpstr>The Endocarditis Team</vt:lpstr>
      <vt:lpstr>REFERRAL</vt:lpstr>
      <vt:lpstr>Role of MSCT</vt:lpstr>
      <vt:lpstr>Role of MRI</vt:lpstr>
      <vt:lpstr>Nuclear Imaging</vt:lpstr>
      <vt:lpstr>Slide 175</vt:lpstr>
      <vt:lpstr>Slide 176</vt:lpstr>
      <vt:lpstr>Blood culture +ve IE</vt:lpstr>
      <vt:lpstr>Slide 178</vt:lpstr>
      <vt:lpstr>Slide 179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INFECTIVE ENDOCARDITIS</dc:title>
  <dc:creator>sss</dc:creator>
  <cp:lastModifiedBy>sss</cp:lastModifiedBy>
  <cp:revision>142</cp:revision>
  <dcterms:created xsi:type="dcterms:W3CDTF">2006-08-16T00:00:00Z</dcterms:created>
  <dcterms:modified xsi:type="dcterms:W3CDTF">2017-02-10T02:26:42Z</dcterms:modified>
</cp:coreProperties>
</file>